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67" r:id="rId4"/>
    <p:sldId id="311" r:id="rId5"/>
    <p:sldId id="263" r:id="rId6"/>
    <p:sldId id="300" r:id="rId7"/>
    <p:sldId id="270" r:id="rId8"/>
    <p:sldId id="272" r:id="rId9"/>
    <p:sldId id="266" r:id="rId10"/>
    <p:sldId id="269" r:id="rId11"/>
    <p:sldId id="273" r:id="rId12"/>
    <p:sldId id="275" r:id="rId13"/>
    <p:sldId id="277" r:id="rId14"/>
    <p:sldId id="282" r:id="rId15"/>
    <p:sldId id="312" r:id="rId16"/>
    <p:sldId id="283" r:id="rId17"/>
    <p:sldId id="285" r:id="rId18"/>
    <p:sldId id="287" r:id="rId19"/>
    <p:sldId id="289" r:id="rId20"/>
    <p:sldId id="290" r:id="rId21"/>
    <p:sldId id="292" r:id="rId22"/>
    <p:sldId id="296" r:id="rId23"/>
    <p:sldId id="299" r:id="rId24"/>
    <p:sldId id="305" r:id="rId25"/>
    <p:sldId id="301" r:id="rId26"/>
    <p:sldId id="308" r:id="rId27"/>
    <p:sldId id="309" r:id="rId28"/>
    <p:sldId id="306" r:id="rId29"/>
    <p:sldId id="313" r:id="rId30"/>
    <p:sldId id="314" r:id="rId31"/>
    <p:sldId id="265" r:id="rId32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53D"/>
    <a:srgbClr val="385D8A"/>
    <a:srgbClr val="00007A"/>
    <a:srgbClr val="ECB5BC"/>
    <a:srgbClr val="F85656"/>
    <a:srgbClr val="FD8A69"/>
    <a:srgbClr val="FF3300"/>
    <a:srgbClr val="33CC33"/>
    <a:srgbClr val="007E39"/>
    <a:srgbClr val="00FA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50" autoAdjust="0"/>
    <p:restoredTop sz="80442" autoAdjust="0"/>
  </p:normalViewPr>
  <p:slideViewPr>
    <p:cSldViewPr>
      <p:cViewPr varScale="1">
        <p:scale>
          <a:sx n="43" d="100"/>
          <a:sy n="43" d="100"/>
        </p:scale>
        <p:origin x="270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gif>
</file>

<file path=ppt/media/image77.gif>
</file>

<file path=ppt/media/image78.gif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37903D-3D7D-4A6B-8D55-A385AC0211CC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E00379-1972-4667-970F-0CC9B8B67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073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청주시 원도심 분석 및 원도심 활성화 전략수립 발표를 맡게 된 팀 청주나요 </a:t>
            </a:r>
            <a:r>
              <a:rPr lang="ko-KR" altLang="en-US" dirty="0" err="1"/>
              <a:t>안청주나요</a:t>
            </a:r>
            <a:r>
              <a:rPr lang="ko-KR" altLang="en-US" dirty="0"/>
              <a:t> 늘 청주는 날 알아줘 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21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시계열로 본 세 연도의 교통량 </a:t>
            </a:r>
            <a:r>
              <a:rPr lang="en-US" altLang="ko-KR" dirty="0"/>
              <a:t>HEATMAP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r>
              <a:rPr lang="ko-KR" altLang="en-US" dirty="0"/>
              <a:t> 세 연도의 차이가 미미하여 원도심 쇠퇴 정도를 확인하기는 힘들지만</a:t>
            </a:r>
            <a:r>
              <a:rPr lang="en-US" altLang="ko-KR" dirty="0"/>
              <a:t>., </a:t>
            </a:r>
            <a:r>
              <a:rPr lang="ko-KR" altLang="en-US" dirty="0"/>
              <a:t>공통적으로 두 지점</a:t>
            </a:r>
            <a:r>
              <a:rPr lang="en-US" altLang="ko-KR" dirty="0"/>
              <a:t>, </a:t>
            </a:r>
            <a:r>
              <a:rPr lang="ko-KR" altLang="en-US" dirty="0"/>
              <a:t>상당사거리와 청주대교 사거리 상에 교통량이 집중되어 있다는 것을 확인할 수 있습니다</a:t>
            </a:r>
            <a:r>
              <a:rPr lang="en-US" altLang="ko-KR" dirty="0"/>
              <a:t>. </a:t>
            </a:r>
            <a:r>
              <a:rPr lang="ko-KR" altLang="en-US" dirty="0"/>
              <a:t>두 사거리는 각각 </a:t>
            </a:r>
            <a:r>
              <a:rPr lang="ko-KR" altLang="en-US" dirty="0" err="1"/>
              <a:t>상당로와</a:t>
            </a:r>
            <a:r>
              <a:rPr lang="ko-KR" altLang="en-US" dirty="0"/>
              <a:t> 사직대로 상에 위치해 있는데 이 도로들을 제대로 살펴보기 위해 다음 슬라이드로 넘어가 보겠습니다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456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도로들의 교통량을 상위 네 구간으로 나누어 시각화 한 </a:t>
            </a:r>
            <a:r>
              <a:rPr lang="ko-KR" altLang="en-US" dirty="0" err="1"/>
              <a:t>맵입니다</a:t>
            </a:r>
            <a:r>
              <a:rPr lang="en-US" altLang="ko-KR" dirty="0"/>
              <a:t>. </a:t>
            </a:r>
            <a:r>
              <a:rPr lang="ko-KR" altLang="en-US" dirty="0"/>
              <a:t>이전 슬라이드에 있었던 상당사거리와 청주대교 사거리가 포함되어 있는 </a:t>
            </a:r>
            <a:r>
              <a:rPr lang="ko-KR" altLang="en-US" dirty="0" err="1"/>
              <a:t>상당로</a:t>
            </a:r>
            <a:r>
              <a:rPr lang="en-US" altLang="ko-KR" dirty="0"/>
              <a:t>,</a:t>
            </a:r>
            <a:r>
              <a:rPr lang="ko-KR" altLang="en-US" dirty="0"/>
              <a:t> 사직대로의 교통량이 지속적으로 높으며 해당 도로들을 중심으로 </a:t>
            </a:r>
            <a:r>
              <a:rPr lang="ko-KR" altLang="en-US" dirty="0" err="1"/>
              <a:t>원도심부</a:t>
            </a:r>
            <a:r>
              <a:rPr lang="ko-KR" altLang="en-US" dirty="0"/>
              <a:t> 교통 네트워크가 뻗어 있다는 것을 확인할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7404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원도심 반경 </a:t>
            </a:r>
            <a:r>
              <a:rPr lang="en-US" altLang="ko-KR" dirty="0">
                <a:latin typeface="+mn-ea"/>
                <a:ea typeface="+mn-ea"/>
              </a:rPr>
              <a:t>5.5km</a:t>
            </a:r>
            <a:r>
              <a:rPr lang="ko-KR" altLang="en-US" dirty="0">
                <a:latin typeface="+mn-ea"/>
                <a:ea typeface="+mn-ea"/>
              </a:rPr>
              <a:t>의 버스정류장 </a:t>
            </a:r>
            <a:r>
              <a:rPr lang="ko-KR" altLang="en-US" dirty="0" err="1">
                <a:latin typeface="+mn-ea"/>
                <a:ea typeface="+mn-ea"/>
              </a:rPr>
              <a:t>승하차</a:t>
            </a:r>
            <a:r>
              <a:rPr lang="ko-KR" altLang="en-US" dirty="0">
                <a:latin typeface="+mn-ea"/>
                <a:ea typeface="+mn-ea"/>
              </a:rPr>
              <a:t> </a:t>
            </a:r>
            <a:r>
              <a:rPr lang="ko-KR" altLang="en-US" dirty="0" err="1">
                <a:latin typeface="+mn-ea"/>
                <a:ea typeface="+mn-ea"/>
              </a:rPr>
              <a:t>히트맵입니다</a:t>
            </a:r>
            <a:r>
              <a:rPr lang="en-US" altLang="ko-KR" dirty="0">
                <a:latin typeface="+mn-ea"/>
                <a:ea typeface="+mn-ea"/>
              </a:rPr>
              <a:t>. </a:t>
            </a:r>
            <a:r>
              <a:rPr lang="ko-KR" altLang="en-US" dirty="0">
                <a:latin typeface="+mn-ea"/>
                <a:ea typeface="+mn-ea"/>
              </a:rPr>
              <a:t>해당 </a:t>
            </a:r>
            <a:r>
              <a:rPr lang="ko-KR" altLang="en-US" dirty="0" err="1">
                <a:latin typeface="+mn-ea"/>
                <a:ea typeface="+mn-ea"/>
              </a:rPr>
              <a:t>히트맵에서도</a:t>
            </a:r>
            <a:r>
              <a:rPr lang="ko-KR" altLang="en-US" dirty="0">
                <a:latin typeface="+mn-ea"/>
                <a:ea typeface="+mn-ea"/>
              </a:rPr>
              <a:t> 역시 </a:t>
            </a:r>
            <a:r>
              <a:rPr lang="ko-KR" altLang="en-US" dirty="0" err="1">
                <a:latin typeface="+mn-ea"/>
                <a:ea typeface="+mn-ea"/>
              </a:rPr>
              <a:t>상당로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사직대로의 강도가 높다는 것을 확인할 수 있겠습니다</a:t>
            </a:r>
            <a:r>
              <a:rPr lang="en-US" altLang="ko-KR" dirty="0">
                <a:latin typeface="+mn-ea"/>
                <a:ea typeface="+mn-ea"/>
              </a:rPr>
              <a:t>. </a:t>
            </a:r>
            <a:r>
              <a:rPr lang="ko-KR" altLang="en-US" dirty="0"/>
              <a:t>이로써 원도심의 교통 네트워크는 </a:t>
            </a:r>
            <a:r>
              <a:rPr lang="ko-KR" altLang="en-US" dirty="0" err="1"/>
              <a:t>상당로</a:t>
            </a:r>
            <a:r>
              <a:rPr lang="en-US" altLang="ko-KR" dirty="0"/>
              <a:t>, </a:t>
            </a:r>
            <a:r>
              <a:rPr lang="ko-KR" altLang="en-US" dirty="0"/>
              <a:t>사직대로를 중심으로 이루어져 있다는 것을 확인할 수 있습니다</a:t>
            </a:r>
            <a:r>
              <a:rPr lang="en-US" altLang="ko-KR" dirty="0"/>
              <a:t>.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450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spc="-150" dirty="0">
                <a:solidFill>
                  <a:schemeClr val="bg1"/>
                </a:solidFill>
                <a:latin typeface="+mn-ea"/>
                <a:ea typeface="+mn-ea"/>
              </a:rPr>
              <a:t>다음은 청주시 불법관련 분석입니다</a:t>
            </a:r>
            <a:r>
              <a:rPr lang="en-US" altLang="ko-KR" sz="1200" b="0" spc="-150" dirty="0">
                <a:solidFill>
                  <a:schemeClr val="bg1"/>
                </a:solidFill>
                <a:latin typeface="+mn-ea"/>
                <a:ea typeface="+mn-ea"/>
              </a:rPr>
              <a:t>. </a:t>
            </a:r>
            <a:r>
              <a:rPr lang="ko-KR" altLang="en-US" sz="1200" b="0" spc="-150" dirty="0">
                <a:solidFill>
                  <a:schemeClr val="bg1"/>
                </a:solidFill>
                <a:latin typeface="+mn-ea"/>
                <a:ea typeface="+mn-ea"/>
              </a:rPr>
              <a:t>우선 불법 </a:t>
            </a:r>
            <a:r>
              <a:rPr lang="ko-KR" altLang="en-US" sz="1200" b="0" spc="-150" dirty="0" err="1">
                <a:solidFill>
                  <a:schemeClr val="bg1"/>
                </a:solidFill>
                <a:latin typeface="+mn-ea"/>
                <a:ea typeface="+mn-ea"/>
              </a:rPr>
              <a:t>주정차</a:t>
            </a:r>
            <a:r>
              <a:rPr lang="ko-KR" altLang="en-US" sz="1200" b="0" spc="-150" dirty="0">
                <a:solidFill>
                  <a:schemeClr val="bg1"/>
                </a:solidFill>
                <a:latin typeface="+mn-ea"/>
                <a:ea typeface="+mn-ea"/>
              </a:rPr>
              <a:t> 데이터를 </a:t>
            </a:r>
            <a:r>
              <a:rPr lang="ko-KR" altLang="en-US" sz="1200" b="0" spc="-150" dirty="0" err="1">
                <a:solidFill>
                  <a:schemeClr val="bg1"/>
                </a:solidFill>
                <a:latin typeface="+mn-ea"/>
                <a:ea typeface="+mn-ea"/>
              </a:rPr>
              <a:t>히트맵으로</a:t>
            </a:r>
            <a:r>
              <a:rPr lang="ko-KR" altLang="en-US" sz="1200" b="0" spc="-150" dirty="0">
                <a:solidFill>
                  <a:schemeClr val="bg1"/>
                </a:solidFill>
                <a:latin typeface="+mn-ea"/>
                <a:ea typeface="+mn-ea"/>
              </a:rPr>
              <a:t> 시각화 했습니다</a:t>
            </a:r>
            <a:r>
              <a:rPr lang="en-US" altLang="ko-KR" sz="1200" b="0" spc="-150" dirty="0">
                <a:solidFill>
                  <a:schemeClr val="bg1"/>
                </a:solidFill>
                <a:latin typeface="+mn-ea"/>
                <a:ea typeface="+mn-ea"/>
              </a:rPr>
              <a:t>. </a:t>
            </a:r>
            <a:r>
              <a:rPr lang="ko-KR" altLang="en-US" sz="1200" b="0" spc="-150" dirty="0" err="1">
                <a:solidFill>
                  <a:schemeClr val="bg1"/>
                </a:solidFill>
                <a:latin typeface="+mn-ea"/>
                <a:ea typeface="+mn-ea"/>
              </a:rPr>
              <a:t>성안길</a:t>
            </a:r>
            <a:r>
              <a:rPr lang="en-US" altLang="ko-KR" sz="1200" b="0" spc="-150" dirty="0">
                <a:solidFill>
                  <a:schemeClr val="bg1"/>
                </a:solidFill>
                <a:latin typeface="+mn-ea"/>
                <a:ea typeface="+mn-ea"/>
              </a:rPr>
              <a:t>, &amp; </a:t>
            </a:r>
            <a:r>
              <a:rPr lang="ko-KR" altLang="en-US" sz="1200" b="0" spc="-150" dirty="0">
                <a:solidFill>
                  <a:schemeClr val="bg1"/>
                </a:solidFill>
                <a:latin typeface="+mn-ea"/>
                <a:ea typeface="+mn-ea"/>
              </a:rPr>
              <a:t>청주 </a:t>
            </a:r>
            <a:r>
              <a:rPr lang="ko-KR" altLang="en-US" sz="1200" b="0" spc="-150" dirty="0" err="1">
                <a:solidFill>
                  <a:schemeClr val="bg1"/>
                </a:solidFill>
                <a:latin typeface="+mn-ea"/>
                <a:ea typeface="+mn-ea"/>
              </a:rPr>
              <a:t>로데오거리</a:t>
            </a:r>
            <a:r>
              <a:rPr lang="ko-KR" altLang="en-US" sz="1200" b="0" spc="-150" dirty="0">
                <a:solidFill>
                  <a:schemeClr val="bg1"/>
                </a:solidFill>
                <a:latin typeface="+mn-ea"/>
                <a:ea typeface="+mn-ea"/>
              </a:rPr>
              <a:t> 부근의 불법 </a:t>
            </a:r>
            <a:r>
              <a:rPr lang="ko-KR" altLang="en-US" sz="1200" b="0" spc="-150" dirty="0" err="1">
                <a:solidFill>
                  <a:schemeClr val="bg1"/>
                </a:solidFill>
                <a:latin typeface="+mn-ea"/>
                <a:ea typeface="+mn-ea"/>
              </a:rPr>
              <a:t>주정차</a:t>
            </a:r>
            <a:r>
              <a:rPr lang="ko-KR" altLang="en-US" sz="1200" b="0" spc="-150" dirty="0">
                <a:solidFill>
                  <a:schemeClr val="bg1"/>
                </a:solidFill>
                <a:latin typeface="+mn-ea"/>
                <a:ea typeface="+mn-ea"/>
              </a:rPr>
              <a:t>  단속빈도</a:t>
            </a:r>
            <a:r>
              <a:rPr lang="en-US" altLang="ko-KR" sz="1200" b="0" spc="-150" dirty="0">
                <a:solidFill>
                  <a:schemeClr val="bg1"/>
                </a:solidFill>
                <a:latin typeface="+mn-ea"/>
                <a:ea typeface="+mn-ea"/>
              </a:rPr>
              <a:t>, </a:t>
            </a:r>
            <a:r>
              <a:rPr lang="ko-KR" altLang="en-US" sz="1200" b="0" spc="-150" dirty="0">
                <a:solidFill>
                  <a:schemeClr val="bg1"/>
                </a:solidFill>
                <a:latin typeface="+mn-ea"/>
                <a:ea typeface="+mn-ea"/>
              </a:rPr>
              <a:t>강도가 매우 높은 것을 확인할 수 있습니다</a:t>
            </a:r>
            <a:r>
              <a:rPr lang="en-US" altLang="ko-KR" sz="1200" b="0" spc="-150" dirty="0">
                <a:solidFill>
                  <a:schemeClr val="bg1"/>
                </a:solidFill>
                <a:latin typeface="+mn-ea"/>
                <a:ea typeface="+mn-ea"/>
              </a:rPr>
              <a:t>. </a:t>
            </a:r>
            <a:r>
              <a:rPr lang="ko-KR" altLang="en-US" sz="1200" b="0" spc="-150" dirty="0">
                <a:solidFill>
                  <a:schemeClr val="bg1"/>
                </a:solidFill>
                <a:latin typeface="+mn-ea"/>
                <a:ea typeface="+mn-ea"/>
              </a:rPr>
              <a:t>주차장과 도로 네트워크를 추가했을 경우</a:t>
            </a:r>
            <a:r>
              <a:rPr lang="en-US" altLang="ko-KR" sz="1200" b="0" spc="-150" dirty="0">
                <a:solidFill>
                  <a:schemeClr val="bg1"/>
                </a:solidFill>
                <a:latin typeface="+mn-ea"/>
                <a:ea typeface="+mn-ea"/>
              </a:rPr>
              <a:t>, </a:t>
            </a:r>
            <a:r>
              <a:rPr lang="ko-KR" altLang="en-US" sz="1200" b="0" spc="-150" dirty="0">
                <a:solidFill>
                  <a:schemeClr val="bg1"/>
                </a:solidFill>
                <a:latin typeface="+mn-ea"/>
                <a:ea typeface="+mn-ea"/>
              </a:rPr>
              <a:t>현재 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해당 부근의 </a:t>
            </a:r>
            <a:r>
              <a:rPr lang="ko-KR" altLang="en-US" sz="1200" b="0" spc="-150" dirty="0" err="1">
                <a:solidFill>
                  <a:schemeClr val="bg1"/>
                </a:solidFill>
                <a:effectLst/>
                <a:latin typeface="+mn-ea"/>
                <a:ea typeface="+mn-ea"/>
              </a:rPr>
              <a:t>주자장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공급이  수요를 못 따라잡고 있어 불법 </a:t>
            </a:r>
            <a:r>
              <a:rPr lang="ko-KR" altLang="en-US" sz="1200" b="0" spc="-150" dirty="0" err="1">
                <a:solidFill>
                  <a:schemeClr val="bg1"/>
                </a:solidFill>
                <a:effectLst/>
                <a:latin typeface="+mn-ea"/>
                <a:ea typeface="+mn-ea"/>
              </a:rPr>
              <a:t>주정차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강도가 높게 나오는 것으로 예상할 수 있겠습니다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17513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다음으로는 해당 지역의 </a:t>
            </a:r>
            <a:r>
              <a:rPr lang="en-US" altLang="ko-KR" dirty="0"/>
              <a:t>112</a:t>
            </a:r>
            <a:r>
              <a:rPr lang="ko-KR" altLang="en-US" dirty="0"/>
              <a:t>신고 통계를 시각화 했습니다</a:t>
            </a:r>
            <a:r>
              <a:rPr lang="en-US" altLang="ko-KR" dirty="0"/>
              <a:t>. </a:t>
            </a:r>
            <a:r>
              <a:rPr lang="ko-KR" altLang="en-US" dirty="0" err="1"/>
              <a:t>상당로</a:t>
            </a:r>
            <a:r>
              <a:rPr lang="ko-KR" altLang="en-US" dirty="0"/>
              <a:t> </a:t>
            </a:r>
            <a:r>
              <a:rPr lang="en-US" altLang="ko-KR" dirty="0"/>
              <a:t>&amp; </a:t>
            </a:r>
            <a:r>
              <a:rPr lang="ko-KR" altLang="en-US" dirty="0" err="1"/>
              <a:t>성안길</a:t>
            </a:r>
            <a:r>
              <a:rPr lang="ko-KR" altLang="en-US" dirty="0"/>
              <a:t> 일대와 석교 </a:t>
            </a:r>
            <a:r>
              <a:rPr lang="ko-KR" altLang="en-US" dirty="0" err="1"/>
              <a:t>육거리</a:t>
            </a:r>
            <a:r>
              <a:rPr lang="en-US" altLang="ko-KR" dirty="0"/>
              <a:t>(</a:t>
            </a:r>
            <a:r>
              <a:rPr lang="ko-KR" altLang="en-US" dirty="0" err="1"/>
              <a:t>육거리</a:t>
            </a:r>
            <a:r>
              <a:rPr lang="ko-KR" altLang="en-US" dirty="0"/>
              <a:t> 시장</a:t>
            </a:r>
            <a:r>
              <a:rPr lang="en-US" altLang="ko-KR" dirty="0"/>
              <a:t>)</a:t>
            </a:r>
            <a:r>
              <a:rPr lang="ko-KR" altLang="en-US" dirty="0"/>
              <a:t> 일대가 눈에 띄게 강도가 높은 것을 확인할 수 있습니다</a:t>
            </a:r>
            <a:r>
              <a:rPr lang="en-US" altLang="ko-KR" dirty="0"/>
              <a:t>. (</a:t>
            </a:r>
            <a:r>
              <a:rPr lang="ko-KR" altLang="en-US" dirty="0"/>
              <a:t>성안길은 이전 슬라이드에서 불법 </a:t>
            </a:r>
            <a:r>
              <a:rPr lang="ko-KR" altLang="en-US" dirty="0" err="1"/>
              <a:t>주정차</a:t>
            </a:r>
            <a:r>
              <a:rPr lang="ko-KR" altLang="en-US" dirty="0"/>
              <a:t> 신고건수가 높았던 곳입니다</a:t>
            </a:r>
            <a:r>
              <a:rPr lang="en-US" altLang="ko-KR" dirty="0"/>
              <a:t>.) </a:t>
            </a:r>
            <a:r>
              <a:rPr lang="ko-KR" altLang="en-US" dirty="0"/>
              <a:t>보통 </a:t>
            </a:r>
            <a:r>
              <a:rPr lang="en-US" altLang="ko-KR" dirty="0"/>
              <a:t>112</a:t>
            </a:r>
            <a:r>
              <a:rPr lang="ko-KR" altLang="en-US" dirty="0"/>
              <a:t>신고건수는 유동인구와 양의 상관관계를 보이는 경향이 있기 때문에 유동인구를 분석하기로 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03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ko-KR" dirty="0">
                <a:latin typeface="+mn-ea"/>
                <a:ea typeface="+mn-ea"/>
              </a:rPr>
              <a:t>MZ</a:t>
            </a:r>
            <a:r>
              <a:rPr lang="ko-KR" altLang="en-US" dirty="0">
                <a:latin typeface="+mn-ea"/>
                <a:ea typeface="+mn-ea"/>
              </a:rPr>
              <a:t>세대의 연도별 유동인구 변화 </a:t>
            </a:r>
            <a:r>
              <a:rPr lang="ko-KR" altLang="en-US" dirty="0" err="1">
                <a:latin typeface="+mn-ea"/>
                <a:ea typeface="+mn-ea"/>
              </a:rPr>
              <a:t>히트맵입니다</a:t>
            </a:r>
            <a:r>
              <a:rPr lang="en-US" altLang="ko-KR" dirty="0">
                <a:latin typeface="+mn-ea"/>
                <a:ea typeface="+mn-ea"/>
              </a:rPr>
              <a:t>. </a:t>
            </a:r>
            <a:r>
              <a:rPr lang="ko-KR" altLang="en-US" dirty="0">
                <a:latin typeface="+mn-ea"/>
                <a:ea typeface="+mn-ea"/>
              </a:rPr>
              <a:t>사실 도시재생 관점에서는 세대를 구분하여 특정세대의 이동패턴을 파악하는 분석 및 시각화가 효과적인 방법이라고 생각했기 때문에 원 데이터의 성별을 통합하고 세대를 </a:t>
            </a:r>
            <a:r>
              <a:rPr lang="en-US" altLang="ko-KR" dirty="0">
                <a:latin typeface="+mn-ea"/>
                <a:ea typeface="+mn-ea"/>
              </a:rPr>
              <a:t>MZ</a:t>
            </a:r>
            <a:r>
              <a:rPr lang="ko-KR" altLang="en-US" dirty="0">
                <a:latin typeface="+mn-ea"/>
                <a:ea typeface="+mn-ea"/>
              </a:rPr>
              <a:t>와 비 </a:t>
            </a:r>
            <a:r>
              <a:rPr lang="en-US" altLang="ko-KR" dirty="0">
                <a:latin typeface="+mn-ea"/>
                <a:ea typeface="+mn-ea"/>
              </a:rPr>
              <a:t>MZ</a:t>
            </a:r>
            <a:r>
              <a:rPr lang="ko-KR" altLang="en-US" dirty="0">
                <a:latin typeface="+mn-ea"/>
                <a:ea typeface="+mn-ea"/>
              </a:rPr>
              <a:t>로 나누어 시각화 하였습니다</a:t>
            </a:r>
            <a:r>
              <a:rPr lang="en-US" altLang="ko-KR" dirty="0">
                <a:latin typeface="+mn-ea"/>
                <a:ea typeface="+mn-ea"/>
              </a:rPr>
              <a:t>.</a:t>
            </a:r>
            <a:r>
              <a:rPr lang="ko-KR" altLang="en-US" dirty="0">
                <a:latin typeface="+mn-ea"/>
                <a:ea typeface="+mn-ea"/>
              </a:rPr>
              <a:t> </a:t>
            </a:r>
            <a:r>
              <a:rPr lang="en-US" altLang="ko-KR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MZ</a:t>
            </a:r>
            <a:r>
              <a:rPr lang="ko-KR" altLang="en-US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세대 유동인구는 </a:t>
            </a:r>
            <a:r>
              <a:rPr lang="ko-KR" altLang="en-US" b="0" spc="-150" dirty="0" err="1">
                <a:solidFill>
                  <a:schemeClr val="bg1"/>
                </a:solidFill>
                <a:effectLst/>
                <a:latin typeface="+mn-ea"/>
                <a:ea typeface="+mn-ea"/>
              </a:rPr>
              <a:t>상당로</a:t>
            </a:r>
            <a:r>
              <a:rPr lang="ko-KR" altLang="en-US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</a:t>
            </a:r>
            <a:r>
              <a:rPr lang="en-US" altLang="ko-KR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&amp; </a:t>
            </a:r>
            <a:r>
              <a:rPr lang="ko-KR" altLang="en-US" b="0" spc="-150" dirty="0" err="1">
                <a:solidFill>
                  <a:schemeClr val="bg1"/>
                </a:solidFill>
                <a:effectLst/>
                <a:latin typeface="+mn-ea"/>
                <a:ea typeface="+mn-ea"/>
              </a:rPr>
              <a:t>성안길</a:t>
            </a:r>
            <a:r>
              <a:rPr lang="ko-KR" altLang="en-US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일대에서 </a:t>
            </a:r>
            <a:r>
              <a:rPr lang="en-US" altLang="ko-KR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가장 활발하지만</a:t>
            </a:r>
            <a:r>
              <a:rPr lang="en-US" altLang="ko-KR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점점 감소하는 추세를 보이고 있습니다．</a:t>
            </a:r>
            <a:endParaRPr lang="en-US" altLang="ko-KR" b="0" spc="-150" dirty="0">
              <a:solidFill>
                <a:schemeClr val="bg1"/>
              </a:solidFill>
              <a:effectLst/>
              <a:latin typeface="+mn-ea"/>
              <a:ea typeface="+mn-ea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7441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반면 비 </a:t>
            </a:r>
            <a:r>
              <a:rPr lang="en-US" altLang="ko-KR" b="0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MZ</a:t>
            </a:r>
            <a:r>
              <a:rPr lang="ko-KR" altLang="en-US" b="0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세대 유동인구는 </a:t>
            </a:r>
            <a:r>
              <a:rPr lang="en-US" altLang="ko-KR" b="0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MZ</a:t>
            </a:r>
            <a:r>
              <a:rPr lang="ko-KR" altLang="en-US" b="0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세대와 달리 </a:t>
            </a:r>
            <a:r>
              <a:rPr lang="en-US" altLang="ko-KR" b="0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b="0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 해당 부근에서 점차 증가하는 추세를 보이고 있습니다</a:t>
            </a:r>
            <a:r>
              <a:rPr lang="en-US" altLang="ko-KR" b="0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2287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시간대별 유동인구 변화 </a:t>
            </a:r>
            <a:r>
              <a:rPr lang="ko-KR" altLang="en-US" dirty="0" err="1"/>
              <a:t>히트맵입니다</a:t>
            </a:r>
            <a:r>
              <a:rPr lang="en-US" altLang="ko-KR" dirty="0"/>
              <a:t>. </a:t>
            </a:r>
            <a:r>
              <a:rPr lang="ko-KR" altLang="en-US" dirty="0"/>
              <a:t>슬라이드 쇼 차원에서 정지 재생이 안되기 때문에 계속 </a:t>
            </a:r>
            <a:r>
              <a:rPr lang="ko-KR" altLang="en-US" dirty="0" err="1"/>
              <a:t>반복재생되는</a:t>
            </a:r>
            <a:r>
              <a:rPr lang="ko-KR" altLang="en-US" dirty="0"/>
              <a:t> 점 죄송합니다</a:t>
            </a:r>
            <a:r>
              <a:rPr lang="en-US" altLang="ko-KR" dirty="0"/>
              <a:t>. </a:t>
            </a:r>
            <a:r>
              <a:rPr lang="ko-KR" altLang="en-US" dirty="0"/>
              <a:t>원도심 내 유동인구의 </a:t>
            </a:r>
            <a:r>
              <a:rPr lang="en-US" altLang="ko-KR" dirty="0"/>
              <a:t>24</a:t>
            </a:r>
            <a:r>
              <a:rPr lang="ko-KR" altLang="en-US" dirty="0"/>
              <a:t>시간 활동패턴을 확인할 수 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05</a:t>
            </a:r>
            <a:r>
              <a:rPr lang="ko-KR" altLang="en-US" dirty="0"/>
              <a:t>시부터 </a:t>
            </a:r>
            <a:r>
              <a:rPr lang="en-US" altLang="ko-KR" dirty="0"/>
              <a:t>19</a:t>
            </a:r>
            <a:r>
              <a:rPr lang="ko-KR" altLang="en-US" dirty="0"/>
              <a:t>시까지 지속적으로 유동인구가 증가 및 확대되는 추세를 보이고 있으며 </a:t>
            </a:r>
            <a:r>
              <a:rPr lang="en-US" altLang="ko-KR" dirty="0"/>
              <a:t>20</a:t>
            </a:r>
            <a:r>
              <a:rPr lang="ko-KR" altLang="en-US" dirty="0"/>
              <a:t>시부터 ４시까지의 유동인구는 지속적으로 감소하는 추세입니다</a:t>
            </a:r>
            <a:r>
              <a:rPr lang="en-US" altLang="ko-KR" dirty="0"/>
              <a:t>. </a:t>
            </a:r>
            <a:r>
              <a:rPr lang="ko-KR" altLang="en-US" dirty="0"/>
              <a:t>유동인구는 </a:t>
            </a:r>
            <a:r>
              <a:rPr lang="ko-KR" altLang="en-US" dirty="0" err="1"/>
              <a:t>상당로</a:t>
            </a:r>
            <a:r>
              <a:rPr lang="ko-KR" altLang="en-US" dirty="0"/>
              <a:t> 및 </a:t>
            </a:r>
            <a:r>
              <a:rPr lang="ko-KR" altLang="en-US" dirty="0" err="1"/>
              <a:t>성안길</a:t>
            </a:r>
            <a:r>
              <a:rPr lang="en-US" altLang="ko-KR" dirty="0"/>
              <a:t>,</a:t>
            </a:r>
            <a:r>
              <a:rPr lang="ko-KR" altLang="en-US" dirty="0"/>
              <a:t> 사직대로 부근이 높았으며 이 일대들은 유동인구의 감소가 상대적으로 낮았습니다</a:t>
            </a:r>
            <a:r>
              <a:rPr lang="en-US" altLang="ko-KR" dirty="0"/>
              <a:t>.</a:t>
            </a:r>
            <a:r>
              <a:rPr lang="ko-KR" altLang="en-US" dirty="0"/>
              <a:t> 연도별 변화 측면에서 </a:t>
            </a:r>
            <a:r>
              <a:rPr lang="ko-KR" altLang="en-US" dirty="0" err="1"/>
              <a:t>히트맵의</a:t>
            </a:r>
            <a:r>
              <a:rPr lang="ko-KR" altLang="en-US" dirty="0"/>
              <a:t> 범위나 강도를 확인해보면 유동인구가 점점 쇠퇴하고 있음을 확인할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78306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다음으로는 원도심 </a:t>
            </a:r>
            <a:r>
              <a:rPr lang="ko-KR" altLang="en-US" sz="1200" b="0" spc="-150" dirty="0" err="1">
                <a:solidFill>
                  <a:schemeClr val="bg1"/>
                </a:solidFill>
                <a:effectLst/>
                <a:latin typeface="+mn-ea"/>
                <a:ea typeface="+mn-ea"/>
              </a:rPr>
              <a:t>상권분석입니다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.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원도심 상권은 소매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음식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생활서비스 업종이 전체 </a:t>
            </a:r>
            <a:r>
              <a:rPr lang="ko-KR" altLang="en-US" sz="1200" b="0" spc="-150" dirty="0" err="1">
                <a:solidFill>
                  <a:schemeClr val="bg1"/>
                </a:solidFill>
                <a:effectLst/>
                <a:latin typeface="+mn-ea"/>
                <a:ea typeface="+mn-ea"/>
              </a:rPr>
              <a:t>비율중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93%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이상을 차지하고 있습니다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.  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이런 상권들 역시 유동인구와 교통량이 높은 </a:t>
            </a:r>
            <a:r>
              <a:rPr lang="ko-KR" altLang="en-US" sz="1200" b="0" spc="-150" dirty="0" err="1">
                <a:solidFill>
                  <a:schemeClr val="bg1"/>
                </a:solidFill>
                <a:effectLst/>
                <a:latin typeface="+mn-ea"/>
                <a:ea typeface="+mn-ea"/>
              </a:rPr>
              <a:t>상당로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 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&amp; </a:t>
            </a:r>
            <a:r>
              <a:rPr lang="ko-KR" altLang="en-US" sz="1200" b="0" spc="-150" dirty="0" err="1">
                <a:solidFill>
                  <a:schemeClr val="bg1"/>
                </a:solidFill>
                <a:effectLst/>
                <a:latin typeface="+mn-ea"/>
                <a:ea typeface="+mn-ea"/>
              </a:rPr>
              <a:t>성안길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일대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,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사직대로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일대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sz="1200" b="0" spc="-150" dirty="0" err="1">
                <a:solidFill>
                  <a:schemeClr val="bg1"/>
                </a:solidFill>
                <a:effectLst/>
                <a:latin typeface="+mn-ea"/>
                <a:ea typeface="+mn-ea"/>
              </a:rPr>
              <a:t>육거리</a:t>
            </a:r>
            <a:r>
              <a:rPr lang="ko-KR" altLang="en-US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 시장 일대를 중심으로 상권이 밀집되어 있습니다</a:t>
            </a:r>
            <a:r>
              <a:rPr lang="en-US" altLang="ko-KR" sz="1200" b="0" spc="-150" dirty="0">
                <a:solidFill>
                  <a:schemeClr val="bg1"/>
                </a:solidFill>
                <a:effectLst/>
                <a:latin typeface="+mn-ea"/>
                <a:ea typeface="+mn-ea"/>
              </a:rPr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044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해당 지역들은 상권이 </a:t>
            </a:r>
            <a:r>
              <a:rPr lang="ko-KR" altLang="en-US" dirty="0" err="1"/>
              <a:t>모여있는</a:t>
            </a:r>
            <a:r>
              <a:rPr lang="ko-KR" altLang="en-US" dirty="0"/>
              <a:t> 만큼</a:t>
            </a:r>
            <a:r>
              <a:rPr lang="en-US" altLang="ko-KR" dirty="0"/>
              <a:t>,</a:t>
            </a:r>
            <a:r>
              <a:rPr lang="ko-KR" altLang="en-US" dirty="0"/>
              <a:t> 카드매출을 시각화 했을 때도 </a:t>
            </a:r>
            <a:r>
              <a:rPr lang="ko-KR" altLang="en-US" dirty="0" err="1"/>
              <a:t>성안길</a:t>
            </a:r>
            <a:r>
              <a:rPr lang="ko-KR" altLang="en-US" dirty="0"/>
              <a:t> 부근</a:t>
            </a:r>
            <a:r>
              <a:rPr lang="en-US" altLang="ko-KR" dirty="0"/>
              <a:t>, </a:t>
            </a:r>
            <a:r>
              <a:rPr lang="ko-KR" altLang="en-US" dirty="0"/>
              <a:t>육거리시장 부근의 매출이 상대적으로 높습니다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665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이번 발표는 과제목표 설정</a:t>
            </a:r>
            <a:r>
              <a:rPr lang="en-US" altLang="ko-KR" dirty="0"/>
              <a:t>, </a:t>
            </a:r>
            <a:r>
              <a:rPr lang="ko-KR" altLang="en-US" dirty="0"/>
              <a:t>원도심 분석</a:t>
            </a:r>
            <a:r>
              <a:rPr lang="en-US" altLang="ko-KR" dirty="0"/>
              <a:t>, </a:t>
            </a:r>
            <a:r>
              <a:rPr lang="ko-KR" altLang="en-US" dirty="0"/>
              <a:t>원도심 활성화 방안 순으로 진행하겠습니다</a:t>
            </a:r>
            <a:r>
              <a:rPr lang="en-US" altLang="ko-KR" dirty="0"/>
              <a:t>. </a:t>
            </a:r>
            <a:r>
              <a:rPr lang="ko-KR" altLang="en-US" dirty="0"/>
              <a:t>이번 분석과제의 목표 범위가 상대적으로 넓다는 판단이 들어서</a:t>
            </a:r>
            <a:r>
              <a:rPr lang="en-US" altLang="ko-KR" dirty="0"/>
              <a:t>,</a:t>
            </a:r>
            <a:r>
              <a:rPr lang="ko-KR" altLang="en-US" dirty="0"/>
              <a:t> 분석과정을 좀 특이하게 목표를 먼저 설정한 후</a:t>
            </a:r>
            <a:r>
              <a:rPr lang="en-US" altLang="ko-KR" dirty="0"/>
              <a:t>,</a:t>
            </a:r>
            <a:r>
              <a:rPr lang="ko-KR" altLang="en-US" dirty="0"/>
              <a:t> 목표에 맞게 </a:t>
            </a:r>
            <a:r>
              <a:rPr lang="en-US" altLang="ko-KR" dirty="0"/>
              <a:t>EDA </a:t>
            </a:r>
            <a:r>
              <a:rPr lang="ko-KR" altLang="en-US" dirty="0"/>
              <a:t>및 분석을 한 후</a:t>
            </a:r>
            <a:r>
              <a:rPr lang="en-US" altLang="ko-KR" dirty="0"/>
              <a:t>, </a:t>
            </a:r>
            <a:r>
              <a:rPr lang="ko-KR" altLang="en-US" dirty="0"/>
              <a:t>활성화 방안을 도출하는 순서로 진행하게 되었습니다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5536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원도심의 시설위치 데이터를 시각화 한 </a:t>
            </a:r>
            <a:r>
              <a:rPr lang="ko-KR" altLang="en-US" dirty="0" err="1"/>
              <a:t>맵입니다</a:t>
            </a:r>
            <a:r>
              <a:rPr lang="en-US" altLang="ko-KR" dirty="0"/>
              <a:t>. </a:t>
            </a:r>
            <a:r>
              <a:rPr lang="ko-KR" altLang="en-US" dirty="0"/>
              <a:t>거의 모든 시설이 </a:t>
            </a:r>
            <a:r>
              <a:rPr lang="ko-KR" altLang="en-US" dirty="0" err="1"/>
              <a:t>성안길</a:t>
            </a:r>
            <a:r>
              <a:rPr lang="ko-KR" altLang="en-US" dirty="0"/>
              <a:t> 일대와 </a:t>
            </a:r>
            <a:r>
              <a:rPr lang="ko-KR" altLang="en-US" dirty="0" err="1"/>
              <a:t>상당로를</a:t>
            </a:r>
            <a:r>
              <a:rPr lang="ko-KR" altLang="en-US" dirty="0"/>
              <a:t> 중심으로 분포해 있습니다</a:t>
            </a:r>
            <a:r>
              <a:rPr lang="en-US" altLang="ko-KR" dirty="0"/>
              <a:t>. </a:t>
            </a:r>
            <a:r>
              <a:rPr lang="ko-KR" altLang="en-US" dirty="0"/>
              <a:t>해당 데이터들은 이후 원도심 활성화 방안을 도출하기 위한 참고 데이터로 활용될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4682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원도심 활성화 방안입니다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9017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 번째로 노후건물 리모델링 </a:t>
            </a:r>
            <a:r>
              <a:rPr lang="en-US" altLang="ko-KR" dirty="0"/>
              <a:t>&amp; </a:t>
            </a:r>
            <a:r>
              <a:rPr lang="ko-KR" altLang="en-US" dirty="0"/>
              <a:t>재건축입니다</a:t>
            </a:r>
            <a:r>
              <a:rPr lang="en-US" altLang="ko-KR" dirty="0"/>
              <a:t>. </a:t>
            </a:r>
            <a:r>
              <a:rPr lang="ko-KR" altLang="en-US" dirty="0" err="1"/>
              <a:t>원도심경관지구가</a:t>
            </a:r>
            <a:r>
              <a:rPr lang="ko-KR" altLang="en-US" dirty="0"/>
              <a:t> 해제된다 하더라도 무턱대고 고층건물을 올리기에는 </a:t>
            </a:r>
            <a:r>
              <a:rPr lang="en-US" altLang="ko-KR" dirty="0"/>
              <a:t>‘</a:t>
            </a:r>
            <a:r>
              <a:rPr lang="ko-KR" altLang="en-US" dirty="0"/>
              <a:t>문화경관 보존</a:t>
            </a:r>
            <a:r>
              <a:rPr lang="en-US" altLang="ko-KR" dirty="0"/>
              <a:t>＇</a:t>
            </a:r>
            <a:r>
              <a:rPr lang="ko-KR" altLang="en-US" dirty="0"/>
              <a:t>이라는 청주시 도시재생 사업과 충돌하기 때문에</a:t>
            </a:r>
            <a:r>
              <a:rPr lang="en-US" altLang="ko-KR" dirty="0"/>
              <a:t>, </a:t>
            </a:r>
            <a:r>
              <a:rPr lang="ko-KR" altLang="en-US" dirty="0"/>
              <a:t>도시경관을 고려한 리모델링 </a:t>
            </a:r>
            <a:r>
              <a:rPr lang="en-US" altLang="ko-KR" dirty="0"/>
              <a:t>&amp; </a:t>
            </a:r>
            <a:r>
              <a:rPr lang="ko-KR" altLang="en-US" dirty="0"/>
              <a:t>도시재생사업이 필요할 것으로 판단됩니다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08933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 </a:t>
            </a:r>
            <a:r>
              <a:rPr lang="ko-KR" altLang="en-US" dirty="0" err="1"/>
              <a:t>번재로</a:t>
            </a:r>
            <a:r>
              <a:rPr lang="ko-KR" altLang="en-US" dirty="0"/>
              <a:t> 도심녹지공간 확대 그리고 보행자동선 개선입니다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성공적인 도심지역은 편안한 보행환경을 만드는 가로경관과 도심녹지</a:t>
            </a:r>
            <a:r>
              <a:rPr lang="en-US" altLang="ko-KR" dirty="0"/>
              <a:t>, </a:t>
            </a:r>
            <a:r>
              <a:rPr lang="ko-KR" altLang="en-US" dirty="0"/>
              <a:t>주요 활동 거점과 중심 뼈대가 되는 가로를 연결하는 보행연결 시스템이 필요합니다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가로경관과 도심녹지를 개선하기 위해서는 원도심 구역의 가로수 네트워크를 확대 </a:t>
            </a:r>
            <a:r>
              <a:rPr lang="ko-KR" altLang="en-US" dirty="0" err="1"/>
              <a:t>무심천</a:t>
            </a:r>
            <a:r>
              <a:rPr lang="ko-KR" altLang="en-US" dirty="0"/>
              <a:t> 주변 녹지 확대 및 시민공원을 증설해야 합니다</a:t>
            </a:r>
            <a:r>
              <a:rPr lang="en-US" altLang="ko-KR" dirty="0"/>
              <a:t>. </a:t>
            </a:r>
            <a:r>
              <a:rPr lang="ko-KR" altLang="en-US" dirty="0"/>
              <a:t>또한 석교육거리 부근의 유동인구가 높은 </a:t>
            </a:r>
            <a:r>
              <a:rPr lang="ko-KR" altLang="en-US" dirty="0" err="1"/>
              <a:t>편인데에</a:t>
            </a:r>
            <a:r>
              <a:rPr lang="ko-KR" altLang="en-US" dirty="0"/>
              <a:t> 비해</a:t>
            </a:r>
            <a:r>
              <a:rPr lang="en-US" altLang="ko-KR" dirty="0"/>
              <a:t>,</a:t>
            </a:r>
            <a:r>
              <a:rPr lang="ko-KR" altLang="en-US" dirty="0"/>
              <a:t> 보행자 네트워크가 상대적으로 빈약합니다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ko-KR" altLang="en-US" dirty="0" err="1"/>
              <a:t>상당로</a:t>
            </a:r>
            <a:r>
              <a:rPr lang="ko-KR" altLang="en-US" dirty="0"/>
              <a:t> </a:t>
            </a:r>
            <a:r>
              <a:rPr lang="en-US" altLang="ko-KR" dirty="0"/>
              <a:t>&amp; </a:t>
            </a:r>
            <a:r>
              <a:rPr lang="ko-KR" altLang="en-US" dirty="0"/>
              <a:t>사직대로를 연결하는 보행시스템 네트워크가 석교육거리 부근까지 확대되어야 할 것으로 보입니다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6901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세 번째로 주차공간 확보 </a:t>
            </a:r>
            <a:r>
              <a:rPr lang="en-US" altLang="ko-KR" dirty="0"/>
              <a:t>&amp; </a:t>
            </a:r>
            <a:r>
              <a:rPr lang="ko-KR" altLang="en-US" dirty="0"/>
              <a:t>주차장 개편입니다</a:t>
            </a:r>
            <a:r>
              <a:rPr lang="en-US" altLang="ko-KR" dirty="0"/>
              <a:t>. </a:t>
            </a:r>
            <a:r>
              <a:rPr lang="ko-KR" altLang="en-US" dirty="0"/>
              <a:t>사실 가장 개선이 필요해 보이는 부분인데</a:t>
            </a:r>
            <a:r>
              <a:rPr lang="en-US" altLang="ko-KR" dirty="0"/>
              <a:t>, </a:t>
            </a:r>
            <a:r>
              <a:rPr lang="ko-KR" altLang="en-US" dirty="0" err="1"/>
              <a:t>성안길</a:t>
            </a:r>
            <a:r>
              <a:rPr lang="ko-KR" altLang="en-US" dirty="0"/>
              <a:t> 부근의 주차장 공급이 수요량에 비해 부족할 것으로 예상됩니다</a:t>
            </a:r>
            <a:r>
              <a:rPr lang="en-US" altLang="ko-KR" dirty="0"/>
              <a:t>. </a:t>
            </a:r>
            <a:r>
              <a:rPr lang="ko-KR" altLang="en-US" dirty="0"/>
              <a:t>또한 다른 구역에 비해 </a:t>
            </a:r>
            <a:r>
              <a:rPr lang="ko-KR" altLang="en-US" dirty="0" err="1"/>
              <a:t>육거리</a:t>
            </a:r>
            <a:r>
              <a:rPr lang="ko-KR" altLang="en-US" dirty="0"/>
              <a:t> 시장 부근의 주차장 분포가 적습니다</a:t>
            </a:r>
            <a:r>
              <a:rPr lang="en-US" altLang="ko-KR" dirty="0"/>
              <a:t>. </a:t>
            </a:r>
            <a:r>
              <a:rPr lang="ko-KR" altLang="en-US" dirty="0"/>
              <a:t>해당 지역은 교통량 및 유동인구 상위 지역으로써</a:t>
            </a:r>
            <a:r>
              <a:rPr lang="en-US" altLang="ko-KR" dirty="0"/>
              <a:t>, </a:t>
            </a:r>
            <a:r>
              <a:rPr lang="ko-KR" altLang="en-US" dirty="0"/>
              <a:t>주차장의 증설이 요구됩니다</a:t>
            </a:r>
            <a:r>
              <a:rPr lang="en-US" altLang="ko-KR" dirty="0"/>
              <a:t>. </a:t>
            </a:r>
            <a:r>
              <a:rPr lang="ko-KR" altLang="en-US" dirty="0"/>
              <a:t>사실 이 부분들도 정책적인 해결방안이 필요한데</a:t>
            </a:r>
            <a:r>
              <a:rPr lang="en-US" altLang="ko-KR" dirty="0"/>
              <a:t>, </a:t>
            </a:r>
            <a:r>
              <a:rPr lang="ko-KR" altLang="en-US" dirty="0"/>
              <a:t>공공기관 부설주차장 야간개방</a:t>
            </a:r>
            <a:r>
              <a:rPr lang="en-US" altLang="ko-KR" dirty="0"/>
              <a:t>, </a:t>
            </a:r>
            <a:r>
              <a:rPr lang="ko-KR" altLang="en-US" dirty="0"/>
              <a:t>공영주차장 확충 및 장기주차 제한</a:t>
            </a:r>
            <a:r>
              <a:rPr lang="en-US" altLang="ko-KR" dirty="0"/>
              <a:t>, </a:t>
            </a:r>
            <a:r>
              <a:rPr lang="ko-KR" altLang="en-US" dirty="0"/>
              <a:t>유동인구 밀집지역 쌈지주차장 확충 등의 방안이 있습니다</a:t>
            </a:r>
            <a:r>
              <a:rPr lang="en-US" altLang="ko-KR" dirty="0"/>
              <a:t>. </a:t>
            </a:r>
            <a:r>
              <a:rPr lang="ko-KR" altLang="en-US" dirty="0"/>
              <a:t>이 중 </a:t>
            </a:r>
            <a:r>
              <a:rPr lang="en-US" altLang="ko-KR" dirty="0"/>
              <a:t>3</a:t>
            </a:r>
            <a:r>
              <a:rPr lang="ko-KR" altLang="en-US" dirty="0"/>
              <a:t>번 항목</a:t>
            </a:r>
            <a:r>
              <a:rPr lang="en-US" altLang="ko-KR" dirty="0"/>
              <a:t>, </a:t>
            </a:r>
            <a:r>
              <a:rPr lang="ko-KR" altLang="en-US" dirty="0"/>
              <a:t>쌈지주차장 대상지인 유휴부지를 시각화 해보았습니다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4756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일단 유휴부지라 생각되는 </a:t>
            </a:r>
            <a:r>
              <a:rPr lang="ko-KR" altLang="en-US" dirty="0" err="1"/>
              <a:t>세분류</a:t>
            </a:r>
            <a:r>
              <a:rPr lang="en-US" altLang="ko-KR" dirty="0"/>
              <a:t>(</a:t>
            </a:r>
            <a:r>
              <a:rPr lang="ko-KR" altLang="en-US" dirty="0"/>
              <a:t>경지정리가 안된 밭</a:t>
            </a:r>
            <a:r>
              <a:rPr lang="en-US" altLang="ko-KR" dirty="0"/>
              <a:t>, </a:t>
            </a:r>
            <a:r>
              <a:rPr lang="ko-KR" altLang="en-US" dirty="0" err="1"/>
              <a:t>기타초지</a:t>
            </a:r>
            <a:r>
              <a:rPr lang="en-US" altLang="ko-KR" dirty="0"/>
              <a:t>, </a:t>
            </a:r>
            <a:r>
              <a:rPr lang="ko-KR" altLang="en-US" dirty="0" err="1"/>
              <a:t>기타나지</a:t>
            </a:r>
            <a:r>
              <a:rPr lang="en-US" altLang="ko-KR" dirty="0"/>
              <a:t>) </a:t>
            </a:r>
            <a:r>
              <a:rPr lang="ko-KR" altLang="en-US" dirty="0"/>
              <a:t>들을 시각화해서 예비 주차공간 부지로 선정했습니다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ko-KR" altLang="en-US" dirty="0" err="1"/>
              <a:t>성안길</a:t>
            </a:r>
            <a:r>
              <a:rPr lang="ko-KR" altLang="en-US" dirty="0"/>
              <a:t> </a:t>
            </a:r>
            <a:r>
              <a:rPr lang="en-US" altLang="ko-KR" dirty="0"/>
              <a:t>&amp; </a:t>
            </a:r>
            <a:r>
              <a:rPr lang="ko-KR" altLang="en-US" dirty="0" err="1"/>
              <a:t>상당로</a:t>
            </a:r>
            <a:r>
              <a:rPr lang="ko-KR" altLang="en-US" dirty="0"/>
              <a:t> 부근 유휴부지와 석교 </a:t>
            </a:r>
            <a:r>
              <a:rPr lang="ko-KR" altLang="en-US" dirty="0" err="1"/>
              <a:t>육거리</a:t>
            </a:r>
            <a:r>
              <a:rPr lang="ko-KR" altLang="en-US" dirty="0"/>
              <a:t> 부근 유휴부지 모두 시각화 하였습니다</a:t>
            </a:r>
            <a:r>
              <a:rPr lang="en-US" altLang="ko-KR" dirty="0"/>
              <a:t>. </a:t>
            </a:r>
            <a:r>
              <a:rPr lang="ko-KR" altLang="en-US" dirty="0"/>
              <a:t>사실 제가 선정한 </a:t>
            </a:r>
            <a:r>
              <a:rPr lang="ko-KR" altLang="en-US" dirty="0" err="1"/>
              <a:t>부지들에는</a:t>
            </a:r>
            <a:r>
              <a:rPr lang="ko-KR" altLang="en-US" dirty="0"/>
              <a:t> 일부 공원부지</a:t>
            </a:r>
            <a:r>
              <a:rPr lang="en-US" altLang="ko-KR" dirty="0"/>
              <a:t> </a:t>
            </a:r>
            <a:r>
              <a:rPr lang="ko-KR" altLang="en-US" dirty="0"/>
              <a:t>또는 소유권이 있는 부지가 포함되어 있기 때문에 참고자료로만 생각해주시면 감사하겠습니다</a:t>
            </a:r>
            <a:r>
              <a:rPr lang="en-US" altLang="ko-KR" dirty="0"/>
              <a:t>. </a:t>
            </a:r>
            <a:r>
              <a:rPr lang="ko-KR" altLang="en-US" dirty="0"/>
              <a:t>일단 유휴부지 데이터만 있다면</a:t>
            </a:r>
            <a:r>
              <a:rPr lang="en-US" altLang="ko-KR" dirty="0"/>
              <a:t>,</a:t>
            </a:r>
            <a:r>
              <a:rPr lang="ko-KR" altLang="en-US" dirty="0"/>
              <a:t> 특정지역 내 예비 주차공간 부지들을 바로 시각화 할 수 있도록 하는 알고리즘을 만들어 두었습니다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66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해당 슬라이드는 공공기관을 위한 서비스를 제작하고자 하는 개발자 측면에서</a:t>
            </a:r>
            <a:r>
              <a:rPr lang="en-US" altLang="ko-KR" dirty="0"/>
              <a:t>,</a:t>
            </a:r>
            <a:r>
              <a:rPr lang="ko-KR" altLang="en-US" dirty="0"/>
              <a:t> 지자체와 연계한 원도심 주차공간 현황을 제공하는 서비스를 제작해보는 것은 어떨지 제안하는 차원에서 만들었습니다</a:t>
            </a:r>
            <a:r>
              <a:rPr lang="en-US" altLang="ko-KR" dirty="0"/>
              <a:t>. </a:t>
            </a:r>
            <a:r>
              <a:rPr lang="ko-KR" altLang="en-US" dirty="0"/>
              <a:t>특정 위치에서 </a:t>
            </a:r>
            <a:r>
              <a:rPr lang="en-US" altLang="ko-KR" dirty="0"/>
              <a:t>distance method</a:t>
            </a:r>
            <a:r>
              <a:rPr lang="ko-KR" altLang="en-US" dirty="0"/>
              <a:t>를 이용해서 가장 가까운 주차장 １０개와의 네트워크를 보여주고 잔여 주차공간을 확인할 수 있는 알고리즘을 제작해보았습니다</a:t>
            </a:r>
            <a:r>
              <a:rPr lang="en-US" altLang="ko-KR" dirty="0"/>
              <a:t>. </a:t>
            </a:r>
            <a:r>
              <a:rPr lang="ko-KR" altLang="en-US" dirty="0"/>
              <a:t>사실 주차수요 데이터를 찾기 힘들어서 더 고도화된 작업을 하기가 불가능해서 아쉬웠습니다</a:t>
            </a:r>
            <a:r>
              <a:rPr lang="en-US" altLang="ko-KR" dirty="0"/>
              <a:t>.</a:t>
            </a:r>
            <a:r>
              <a:rPr lang="ko-KR" altLang="en-US" dirty="0"/>
              <a:t> 시간만 더 주어진다면 실시간 주차수요 및 통행량을 결합해서 더욱 고도화된 서비스를 제작할 수 있지 않을까 생각되어 좀 아쉬움이 남습니다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99647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980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 번째로 과제목표 설정입니다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157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2030 </a:t>
            </a:r>
            <a:r>
              <a:rPr lang="ko-KR" altLang="en-US" dirty="0"/>
              <a:t>청주시 경관기본계획을 살펴보면 청주시는 크게 </a:t>
            </a:r>
            <a:r>
              <a:rPr lang="en-US" altLang="ko-KR" dirty="0"/>
              <a:t>‘</a:t>
            </a:r>
            <a:r>
              <a:rPr lang="ko-KR" altLang="en-US" dirty="0"/>
              <a:t>으뜸되는 행복풍경 도시‘</a:t>
            </a:r>
            <a:r>
              <a:rPr lang="en-US" altLang="ko-KR" dirty="0"/>
              <a:t>, ‘</a:t>
            </a:r>
            <a:r>
              <a:rPr lang="ko-KR" altLang="en-US" dirty="0"/>
              <a:t>다채로운 문화풍경 도시</a:t>
            </a:r>
            <a:r>
              <a:rPr lang="en-US" altLang="ko-KR" dirty="0"/>
              <a:t>’ </a:t>
            </a:r>
            <a:r>
              <a:rPr lang="ko-KR" altLang="en-US" dirty="0"/>
              <a:t>사업으로 도시재생 계획을 계획했습니다</a:t>
            </a:r>
            <a:r>
              <a:rPr lang="en-US" altLang="ko-KR" dirty="0"/>
              <a:t>. </a:t>
            </a:r>
            <a:r>
              <a:rPr lang="ko-KR" altLang="en-US" dirty="0"/>
              <a:t>사업 내용을 보시면 </a:t>
            </a:r>
            <a:r>
              <a:rPr lang="en-US" altLang="ko-KR" dirty="0"/>
              <a:t>‘</a:t>
            </a:r>
            <a:r>
              <a:rPr lang="ko-KR" altLang="en-US" dirty="0"/>
              <a:t>으뜸되는 행복풍경 도시</a:t>
            </a:r>
            <a:r>
              <a:rPr lang="en-US" altLang="ko-KR" dirty="0"/>
              <a:t>’</a:t>
            </a:r>
            <a:r>
              <a:rPr lang="ko-KR" altLang="en-US" dirty="0"/>
              <a:t>에는 가로경관</a:t>
            </a:r>
            <a:r>
              <a:rPr lang="en-US" altLang="ko-KR" dirty="0"/>
              <a:t>, </a:t>
            </a:r>
            <a:r>
              <a:rPr lang="ko-KR" altLang="en-US" dirty="0"/>
              <a:t>자연</a:t>
            </a:r>
            <a:r>
              <a:rPr lang="en-US" altLang="ko-KR" dirty="0"/>
              <a:t>, </a:t>
            </a:r>
            <a:r>
              <a:rPr lang="ko-KR" altLang="en-US" dirty="0"/>
              <a:t>인공</a:t>
            </a:r>
            <a:r>
              <a:rPr lang="en-US" altLang="ko-KR" dirty="0"/>
              <a:t>, </a:t>
            </a:r>
            <a:r>
              <a:rPr lang="ko-KR" altLang="en-US" dirty="0"/>
              <a:t>조화</a:t>
            </a:r>
            <a:r>
              <a:rPr lang="en-US" altLang="ko-KR" dirty="0"/>
              <a:t>, </a:t>
            </a:r>
            <a:r>
              <a:rPr lang="ko-KR" altLang="en-US" dirty="0"/>
              <a:t>지역경관</a:t>
            </a:r>
            <a:r>
              <a:rPr lang="en-US" altLang="ko-KR" dirty="0"/>
              <a:t>, </a:t>
            </a:r>
            <a:r>
              <a:rPr lang="ko-KR" altLang="en-US" dirty="0"/>
              <a:t>자연경관 등의 키워드가 계속 언급되고 </a:t>
            </a:r>
            <a:r>
              <a:rPr lang="en-US" altLang="ko-KR" dirty="0"/>
              <a:t>‘</a:t>
            </a:r>
            <a:r>
              <a:rPr lang="ko-KR" altLang="en-US" dirty="0"/>
              <a:t>다채로운 문화풍경 도시</a:t>
            </a:r>
            <a:r>
              <a:rPr lang="en-US" altLang="ko-KR" dirty="0"/>
              <a:t>’</a:t>
            </a:r>
            <a:r>
              <a:rPr lang="ko-KR" altLang="en-US" dirty="0"/>
              <a:t>에서는 역사문화경관</a:t>
            </a:r>
            <a:r>
              <a:rPr lang="en-US" altLang="ko-KR" dirty="0"/>
              <a:t>, </a:t>
            </a:r>
            <a:r>
              <a:rPr lang="ko-KR" altLang="en-US" dirty="0"/>
              <a:t>역사경관자원</a:t>
            </a:r>
            <a:r>
              <a:rPr lang="en-US" altLang="ko-KR" dirty="0"/>
              <a:t>, </a:t>
            </a:r>
            <a:r>
              <a:rPr lang="ko-KR" altLang="en-US" dirty="0"/>
              <a:t>문화적 경관 등등의 키워드가 계속 언급되고 있습니다</a:t>
            </a:r>
            <a:r>
              <a:rPr lang="en-US" altLang="ko-KR" dirty="0"/>
              <a:t>. </a:t>
            </a:r>
            <a:r>
              <a:rPr lang="ko-KR" altLang="en-US" dirty="0"/>
              <a:t>반복되는 키워드들을 통해 청주시가 어떤 도시재생 사업을 계획하려 하는지 확인할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지난 반세기 동안 도시가 성장하는 과정에서</a:t>
            </a:r>
            <a:r>
              <a:rPr lang="en-US" altLang="ko-KR" dirty="0"/>
              <a:t>,</a:t>
            </a:r>
            <a:r>
              <a:rPr lang="ko-KR" altLang="en-US" dirty="0"/>
              <a:t> 쇠퇴의 길을 걸어왔던 원도심을 재생시키는 것이 건축</a:t>
            </a:r>
            <a:r>
              <a:rPr lang="en-US" altLang="ko-KR" dirty="0"/>
              <a:t>, </a:t>
            </a:r>
            <a:r>
              <a:rPr lang="ko-KR" altLang="en-US" dirty="0"/>
              <a:t>조경</a:t>
            </a:r>
            <a:r>
              <a:rPr lang="en-US" altLang="ko-KR" dirty="0"/>
              <a:t>, </a:t>
            </a:r>
            <a:r>
              <a:rPr lang="ko-KR" altLang="en-US" dirty="0"/>
              <a:t>도시계획 및 설계 분야의 주요 과제</a:t>
            </a:r>
            <a:r>
              <a:rPr lang="en-US" altLang="ko-KR" dirty="0"/>
              <a:t>, </a:t>
            </a:r>
            <a:r>
              <a:rPr lang="ko-KR" altLang="en-US" dirty="0"/>
              <a:t>트렌드가 되었습니다</a:t>
            </a:r>
            <a:r>
              <a:rPr lang="en-US" altLang="ko-KR" dirty="0"/>
              <a:t>. </a:t>
            </a:r>
            <a:r>
              <a:rPr lang="ko-KR" altLang="en-US" dirty="0"/>
              <a:t>청주시는 이 </a:t>
            </a:r>
            <a:r>
              <a:rPr lang="ko-KR" altLang="en-US" dirty="0" err="1"/>
              <a:t>트렌트에</a:t>
            </a:r>
            <a:r>
              <a:rPr lang="ko-KR" altLang="en-US" dirty="0"/>
              <a:t> 맞춰 </a:t>
            </a:r>
            <a:r>
              <a:rPr lang="en-US" altLang="ko-KR" dirty="0"/>
              <a:t>“</a:t>
            </a:r>
            <a:r>
              <a:rPr lang="ko-KR" altLang="en-US" dirty="0"/>
              <a:t>청주시의 문화보존 그리고 도심 자연경관의 조화를 중점으로 도시재생계획을 </a:t>
            </a:r>
            <a:r>
              <a:rPr lang="ko-KR" altLang="en-US" dirty="0" err="1"/>
              <a:t>수립하하고자</a:t>
            </a:r>
            <a:r>
              <a:rPr lang="ko-KR" altLang="en-US" dirty="0"/>
              <a:t> 한다</a:t>
            </a:r>
            <a:r>
              <a:rPr lang="en-US" altLang="ko-KR" dirty="0"/>
              <a:t>.” </a:t>
            </a:r>
            <a:r>
              <a:rPr lang="ko-KR" altLang="en-US" dirty="0"/>
              <a:t>라는 것을 알 수 있겠습니다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5795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이렇게 나온 청주시의 니즈와 원도심 주민들의 니즈를 통합하여 원도심 재생 목표를 설정해보자면</a:t>
            </a:r>
            <a:endParaRPr lang="en-US" altLang="ko-KR" dirty="0"/>
          </a:p>
          <a:p>
            <a:r>
              <a:rPr lang="ko-KR" altLang="en-US" dirty="0"/>
              <a:t>원도심이 역사문화적 원점</a:t>
            </a:r>
            <a:r>
              <a:rPr lang="en-US" altLang="ko-KR" dirty="0"/>
              <a:t>, </a:t>
            </a:r>
            <a:r>
              <a:rPr lang="ko-KR" altLang="en-US" dirty="0"/>
              <a:t>시민생활의 중임</a:t>
            </a:r>
            <a:r>
              <a:rPr lang="en-US" altLang="ko-KR" dirty="0"/>
              <a:t>, </a:t>
            </a:r>
            <a:r>
              <a:rPr lang="ko-KR" altLang="en-US" dirty="0"/>
              <a:t>도시의 얼굴 역할을 할 수 있도록 활성화시키는 도시재생방안을 제시하는 것이 최종적인 목표가 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955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설정된 과제목표에 맞춰 </a:t>
            </a:r>
            <a:r>
              <a:rPr lang="en-US" altLang="ko-KR" dirty="0"/>
              <a:t>EDA, </a:t>
            </a:r>
            <a:r>
              <a:rPr lang="ko-KR" altLang="en-US" dirty="0"/>
              <a:t>원도심의 데이터를 탐색적으로 분석해보겠습니다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836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청주시 원도심은 크게 성안동과 중앙동으로 구분할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1879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613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이로써 원도심은 두 번의 인구증가 시기를 제외하면 지속적으로 인구수가 감소하는 추세이고</a:t>
            </a:r>
            <a:r>
              <a:rPr lang="en-US" altLang="ko-KR" dirty="0"/>
              <a:t>, </a:t>
            </a:r>
            <a:r>
              <a:rPr lang="ko-KR" altLang="en-US" dirty="0"/>
              <a:t>고령화 정도가 매우 높으면서 한 번의 비고령인구 급증을 제외하면 지속적으로 고령화 정도가 증가하는 추세임을 알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00379-1972-4667-970F-0CC9B8B6712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6662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2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34.png"/><Relationship Id="rId4" Type="http://schemas.openxmlformats.org/officeDocument/2006/relationships/image" Target="../media/image23.png"/><Relationship Id="rId9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8.gif"/><Relationship Id="rId4" Type="http://schemas.openxmlformats.org/officeDocument/2006/relationships/image" Target="../media/image77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13" Type="http://schemas.openxmlformats.org/officeDocument/2006/relationships/image" Target="../media/image95.png"/><Relationship Id="rId3" Type="http://schemas.openxmlformats.org/officeDocument/2006/relationships/image" Target="../media/image85.png"/><Relationship Id="rId7" Type="http://schemas.openxmlformats.org/officeDocument/2006/relationships/image" Target="../media/image89.png"/><Relationship Id="rId12" Type="http://schemas.openxmlformats.org/officeDocument/2006/relationships/image" Target="../media/image9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8.png"/><Relationship Id="rId11" Type="http://schemas.openxmlformats.org/officeDocument/2006/relationships/image" Target="../media/image93.png"/><Relationship Id="rId5" Type="http://schemas.openxmlformats.org/officeDocument/2006/relationships/image" Target="../media/image87.png"/><Relationship Id="rId10" Type="http://schemas.openxmlformats.org/officeDocument/2006/relationships/image" Target="../media/image92.png"/><Relationship Id="rId4" Type="http://schemas.openxmlformats.org/officeDocument/2006/relationships/image" Target="../media/image86.png"/><Relationship Id="rId9" Type="http://schemas.openxmlformats.org/officeDocument/2006/relationships/image" Target="../media/image9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png"/><Relationship Id="rId5" Type="http://schemas.openxmlformats.org/officeDocument/2006/relationships/image" Target="../media/image86.png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9.png"/><Relationship Id="rId4" Type="http://schemas.openxmlformats.org/officeDocument/2006/relationships/image" Target="../media/image9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png"/><Relationship Id="rId3" Type="http://schemas.openxmlformats.org/officeDocument/2006/relationships/image" Target="../media/image97.png"/><Relationship Id="rId7" Type="http://schemas.openxmlformats.org/officeDocument/2006/relationships/image" Target="../media/image10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7" Type="http://schemas.openxmlformats.org/officeDocument/2006/relationships/image" Target="../media/image10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15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645489" y="5563504"/>
            <a:ext cx="10640225" cy="4722210"/>
            <a:chOff x="7645489" y="5563504"/>
            <a:chExt cx="10640225" cy="472221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7645489" y="5563504"/>
              <a:ext cx="10640225" cy="472221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0"/>
            <a:ext cx="10640225" cy="4722210"/>
            <a:chOff x="0" y="0"/>
            <a:chExt cx="10640225" cy="472221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0640225" cy="472221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495145" y="3740935"/>
            <a:ext cx="15357470" cy="127727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7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청주시 원도심 분석 및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4511857" y="5104822"/>
            <a:ext cx="9213021" cy="32057"/>
            <a:chOff x="4511857" y="5104822"/>
            <a:chExt cx="9213021" cy="32057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511857" y="5104822"/>
              <a:ext cx="9213021" cy="32057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1433103" y="4878228"/>
            <a:ext cx="15357470" cy="20558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700" b="1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원도심 활성화 전략 수립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457200" y="9715500"/>
            <a:ext cx="621845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kern="0" spc="-200" dirty="0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TEAM - </a:t>
            </a:r>
            <a:r>
              <a:rPr lang="en-US" sz="2400" b="1" kern="0" spc="-200" dirty="0" err="1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청주나요</a:t>
            </a:r>
            <a:r>
              <a:rPr lang="en-US" sz="2400" b="1" kern="0" spc="-200" dirty="0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 안청주나요 늘 청주는 날 </a:t>
            </a:r>
            <a:r>
              <a:rPr lang="en-US" sz="2400" b="1" kern="0" spc="-200" dirty="0" err="1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알아줘</a:t>
            </a:r>
            <a:endParaRPr lang="en-US" sz="1600" b="1" dirty="0">
              <a:latin typeface="Mplus 1p Bold"/>
              <a:ea typeface="나눔스퀘어 Extra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Object 10">
            <a:extLst>
              <a:ext uri="{FF2B5EF4-FFF2-40B4-BE49-F238E27FC236}">
                <a16:creationId xmlns:a16="http://schemas.microsoft.com/office/drawing/2014/main" id="{60A61C0C-9488-4257-A6D6-A70B5F35060D}"/>
              </a:ext>
            </a:extLst>
          </p:cNvPr>
          <p:cNvSpPr txBox="1"/>
          <p:nvPr/>
        </p:nvSpPr>
        <p:spPr>
          <a:xfrm>
            <a:off x="359856" y="1625875"/>
            <a:ext cx="4519390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거주인구 없는 격자 제거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상업시설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학교부지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82E9A30-D2DA-4CA1-9D47-0E8F5CBE7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404" y="495301"/>
            <a:ext cx="4646755" cy="294943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6E3141B-702B-4152-9A9E-2EF9E4CA6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1404" y="3444736"/>
            <a:ext cx="4646755" cy="318183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5AA4792-F3AA-4CD9-B256-3A14ECA94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21404" y="6602389"/>
            <a:ext cx="4646755" cy="331000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AE5A23B-1174-468F-A230-A3C29A334A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2928883"/>
            <a:ext cx="2209801" cy="569589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80D86FE-0C08-41EE-9223-2AC384806B8B}"/>
              </a:ext>
            </a:extLst>
          </p:cNvPr>
          <p:cNvSpPr txBox="1"/>
          <p:nvPr/>
        </p:nvSpPr>
        <p:spPr>
          <a:xfrm>
            <a:off x="1011919" y="8618475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2018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B52FAAD-3C3F-40F7-8967-1F69AC5A59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420" y="2922583"/>
            <a:ext cx="2133600" cy="569589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2074C5C-55FC-4CCF-A146-0AEFB3190D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091" y="2928882"/>
            <a:ext cx="2133600" cy="569589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A0750F1-C2A9-4CD8-AD1A-12CE5FCFAAB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917" y="2924963"/>
            <a:ext cx="2133600" cy="569589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B83A50A-1033-4C47-86BE-0C7ADC896AD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470" y="2928882"/>
            <a:ext cx="2313130" cy="569589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3602719" y="8624773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6096000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87081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9EA888C-6507-4757-8EAE-96BE8CB921D3}"/>
              </a:ext>
            </a:extLst>
          </p:cNvPr>
          <p:cNvSpPr txBox="1"/>
          <p:nvPr/>
        </p:nvSpPr>
        <p:spPr>
          <a:xfrm>
            <a:off x="112227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2022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-14328" y="9926884"/>
            <a:ext cx="79672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visualization/1.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인구변화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 고령화정도 시각화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격자매핑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).html</a:t>
            </a: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668D9E2A-7BB0-4CF7-BC1A-2BC6D662C450}"/>
              </a:ext>
            </a:extLst>
          </p:cNvPr>
          <p:cNvSpPr/>
          <p:nvPr/>
        </p:nvSpPr>
        <p:spPr>
          <a:xfrm rot="5400000">
            <a:off x="2501622" y="5572467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5044339" y="5572468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8708F57-63DC-487D-AD31-90E15A80F597}"/>
              </a:ext>
            </a:extLst>
          </p:cNvPr>
          <p:cNvSpPr/>
          <p:nvPr/>
        </p:nvSpPr>
        <p:spPr>
          <a:xfrm rot="5400000">
            <a:off x="7564019" y="5598003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96186CD3-E8F2-4388-9343-817E829D0A9A}"/>
              </a:ext>
            </a:extLst>
          </p:cNvPr>
          <p:cNvSpPr/>
          <p:nvPr/>
        </p:nvSpPr>
        <p:spPr>
          <a:xfrm rot="5400000">
            <a:off x="10073539" y="5598004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A8876CC9-302E-45B0-A909-186CFF0995BF}"/>
              </a:ext>
            </a:extLst>
          </p:cNvPr>
          <p:cNvSpPr txBox="1"/>
          <p:nvPr/>
        </p:nvSpPr>
        <p:spPr>
          <a:xfrm>
            <a:off x="2819400" y="2247900"/>
            <a:ext cx="78486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거주인구 고령화 정도 시각화</a:t>
            </a:r>
            <a:r>
              <a:rPr lang="en-US" altLang="ko-KR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(Folium)</a:t>
            </a:r>
            <a:endParaRPr lang="en-US" sz="28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0D20FECD-4F1F-460F-B121-07CC37799FE9}"/>
              </a:ext>
            </a:extLst>
          </p:cNvPr>
          <p:cNvSpPr/>
          <p:nvPr/>
        </p:nvSpPr>
        <p:spPr>
          <a:xfrm>
            <a:off x="2954027" y="5875246"/>
            <a:ext cx="2133600" cy="262105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5201201F-0917-4562-9924-0FC50A43AC16}"/>
              </a:ext>
            </a:extLst>
          </p:cNvPr>
          <p:cNvSpPr/>
          <p:nvPr/>
        </p:nvSpPr>
        <p:spPr>
          <a:xfrm>
            <a:off x="7962106" y="2943631"/>
            <a:ext cx="2133600" cy="248177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55E118D5-6C93-4390-AA9C-36BECFBE8E74}"/>
              </a:ext>
            </a:extLst>
          </p:cNvPr>
          <p:cNvSpPr/>
          <p:nvPr/>
        </p:nvSpPr>
        <p:spPr>
          <a:xfrm>
            <a:off x="2819399" y="8991979"/>
            <a:ext cx="2590801" cy="880650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C4E9F85-AA1D-447C-81A7-FD278CF7DDC3}"/>
              </a:ext>
            </a:extLst>
          </p:cNvPr>
          <p:cNvSpPr txBox="1"/>
          <p:nvPr/>
        </p:nvSpPr>
        <p:spPr>
          <a:xfrm>
            <a:off x="2514600" y="9083370"/>
            <a:ext cx="31687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 급증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때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pPr algn="ctr"/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고령화 정도 증가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DC86B0F7-4E3A-45A0-ADD9-9976E205212A}"/>
              </a:ext>
            </a:extLst>
          </p:cNvPr>
          <p:cNvSpPr/>
          <p:nvPr/>
        </p:nvSpPr>
        <p:spPr>
          <a:xfrm>
            <a:off x="304799" y="266700"/>
            <a:ext cx="5906205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Object 32">
            <a:extLst>
              <a:ext uri="{FF2B5EF4-FFF2-40B4-BE49-F238E27FC236}">
                <a16:creationId xmlns:a16="http://schemas.microsoft.com/office/drawing/2014/main" id="{A3D5E864-1A6F-4603-9A83-884BE165237E}"/>
              </a:ext>
            </a:extLst>
          </p:cNvPr>
          <p:cNvSpPr txBox="1"/>
          <p:nvPr/>
        </p:nvSpPr>
        <p:spPr>
          <a:xfrm>
            <a:off x="302970" y="553853"/>
            <a:ext cx="57168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1 .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인구변화  분석</a:t>
            </a:r>
            <a:endParaRPr lang="en-US" altLang="ko-KR" sz="4400" b="1" kern="0" spc="-50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4CCAC53-7609-4882-85FE-605758A40C34}"/>
              </a:ext>
            </a:extLst>
          </p:cNvPr>
          <p:cNvSpPr/>
          <p:nvPr/>
        </p:nvSpPr>
        <p:spPr>
          <a:xfrm>
            <a:off x="33762" y="9268037"/>
            <a:ext cx="399202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거주인구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.csv </a:t>
            </a:r>
          </a:p>
          <a:p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26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격자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매핑용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en-US" altLang="ko-KR" sz="11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1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27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도시재생계획구역.</a:t>
            </a:r>
            <a:r>
              <a:rPr lang="en-US" altLang="ko-KR" sz="11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1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34253422-0A98-4281-94A4-E84782200912}"/>
              </a:ext>
            </a:extLst>
          </p:cNvPr>
          <p:cNvSpPr/>
          <p:nvPr/>
        </p:nvSpPr>
        <p:spPr>
          <a:xfrm>
            <a:off x="7838397" y="229516"/>
            <a:ext cx="4946186" cy="1663440"/>
          </a:xfrm>
          <a:prstGeom prst="roundRect">
            <a:avLst>
              <a:gd name="adj" fmla="val 13618"/>
            </a:avLst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85FDC24F-6657-4454-9B6F-615747FF0317}"/>
              </a:ext>
            </a:extLst>
          </p:cNvPr>
          <p:cNvSpPr/>
          <p:nvPr/>
        </p:nvSpPr>
        <p:spPr>
          <a:xfrm>
            <a:off x="7999843" y="369544"/>
            <a:ext cx="304800" cy="304628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76BA9CDE-DDD8-4873-BAF2-A5D2E9304F02}"/>
              </a:ext>
            </a:extLst>
          </p:cNvPr>
          <p:cNvSpPr/>
          <p:nvPr/>
        </p:nvSpPr>
        <p:spPr>
          <a:xfrm>
            <a:off x="7999843" y="726075"/>
            <a:ext cx="304800" cy="304628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91E860DA-0F74-434A-9F70-317C2800CBAC}"/>
              </a:ext>
            </a:extLst>
          </p:cNvPr>
          <p:cNvSpPr/>
          <p:nvPr/>
        </p:nvSpPr>
        <p:spPr>
          <a:xfrm>
            <a:off x="7999843" y="1097704"/>
            <a:ext cx="304800" cy="304628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7436EF3A-151E-4449-9E23-DF71C596E8E5}"/>
              </a:ext>
            </a:extLst>
          </p:cNvPr>
          <p:cNvSpPr/>
          <p:nvPr/>
        </p:nvSpPr>
        <p:spPr>
          <a:xfrm>
            <a:off x="7999843" y="1469613"/>
            <a:ext cx="304800" cy="304628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CB21A5-91A0-4F78-9786-2BBC9DE262A1}"/>
              </a:ext>
            </a:extLst>
          </p:cNvPr>
          <p:cNvSpPr txBox="1"/>
          <p:nvPr/>
        </p:nvSpPr>
        <p:spPr>
          <a:xfrm>
            <a:off x="8319807" y="345460"/>
            <a:ext cx="3856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초고령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구역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(60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세 이상인구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이상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EE848C-6C02-4A6B-8525-41F609199E59}"/>
              </a:ext>
            </a:extLst>
          </p:cNvPr>
          <p:cNvSpPr txBox="1"/>
          <p:nvPr/>
        </p:nvSpPr>
        <p:spPr>
          <a:xfrm>
            <a:off x="8326170" y="691575"/>
            <a:ext cx="49461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고령 구역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(60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세 이상인구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14%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이상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이하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F9E779E-30BC-4430-9314-18CBBBE3F107}"/>
              </a:ext>
            </a:extLst>
          </p:cNvPr>
          <p:cNvSpPr txBox="1"/>
          <p:nvPr/>
        </p:nvSpPr>
        <p:spPr>
          <a:xfrm>
            <a:off x="8313138" y="1106989"/>
            <a:ext cx="49461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고령화 구역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(60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세 이상인구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이상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14%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이하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3FB2EF9-E217-486F-927A-3835AE7F4E14}"/>
              </a:ext>
            </a:extLst>
          </p:cNvPr>
          <p:cNvSpPr txBox="1"/>
          <p:nvPr/>
        </p:nvSpPr>
        <p:spPr>
          <a:xfrm>
            <a:off x="8313138" y="1468327"/>
            <a:ext cx="49461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일반 구역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(60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세 이상인구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7%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이하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080E38C5-4219-43E9-A876-E261B81D3897}"/>
              </a:ext>
            </a:extLst>
          </p:cNvPr>
          <p:cNvSpPr/>
          <p:nvPr/>
        </p:nvSpPr>
        <p:spPr>
          <a:xfrm>
            <a:off x="7488919" y="8991978"/>
            <a:ext cx="3135937" cy="880651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61D253D-8483-41C9-94DA-148D80619501}"/>
              </a:ext>
            </a:extLst>
          </p:cNvPr>
          <p:cNvSpPr txBox="1"/>
          <p:nvPr/>
        </p:nvSpPr>
        <p:spPr>
          <a:xfrm>
            <a:off x="7673361" y="9109138"/>
            <a:ext cx="26898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  인구 급증 때 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 고령화 정도가  감소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449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8" grpId="0" animBg="1"/>
      <p:bldP spid="54" grpId="0" animBg="1"/>
      <p:bldP spid="55" grpId="0"/>
      <p:bldP spid="61" grpId="0" animBg="1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Object 10">
            <a:extLst>
              <a:ext uri="{FF2B5EF4-FFF2-40B4-BE49-F238E27FC236}">
                <a16:creationId xmlns:a16="http://schemas.microsoft.com/office/drawing/2014/main" id="{60A61C0C-9488-4257-A6D6-A70B5F35060D}"/>
              </a:ext>
            </a:extLst>
          </p:cNvPr>
          <p:cNvSpPr txBox="1"/>
          <p:nvPr/>
        </p:nvSpPr>
        <p:spPr>
          <a:xfrm>
            <a:off x="383398" y="1657416"/>
            <a:ext cx="4519390" cy="30777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1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고령화 정도가 높을수록 빨간색 계열로 시각화됨</a:t>
            </a:r>
            <a:endParaRPr lang="en-US" altLang="ko-KR" sz="14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82E9A30-D2DA-4CA1-9D47-0E8F5CBE7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1404" y="495301"/>
            <a:ext cx="4646755" cy="294943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6E3141B-702B-4152-9A9E-2EF9E4CA62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21404" y="3444736"/>
            <a:ext cx="4646755" cy="318183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5AA4792-F3AA-4CD9-B256-3A14ECA94C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21404" y="6602389"/>
            <a:ext cx="4646755" cy="331000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80D86FE-0C08-41EE-9223-2AC384806B8B}"/>
              </a:ext>
            </a:extLst>
          </p:cNvPr>
          <p:cNvSpPr txBox="1"/>
          <p:nvPr/>
        </p:nvSpPr>
        <p:spPr>
          <a:xfrm>
            <a:off x="1011919" y="8618475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2018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3602719" y="8624773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61173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87081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9EA888C-6507-4757-8EAE-96BE8CB921D3}"/>
              </a:ext>
            </a:extLst>
          </p:cNvPr>
          <p:cNvSpPr txBox="1"/>
          <p:nvPr/>
        </p:nvSpPr>
        <p:spPr>
          <a:xfrm>
            <a:off x="11201400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2022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153890" y="9944100"/>
            <a:ext cx="7229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visualization/1.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인구변화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고령화정도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668D9E2A-7BB0-4CF7-BC1A-2BC6D662C450}"/>
              </a:ext>
            </a:extLst>
          </p:cNvPr>
          <p:cNvSpPr/>
          <p:nvPr/>
        </p:nvSpPr>
        <p:spPr>
          <a:xfrm rot="5400000">
            <a:off x="2501622" y="5572467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5044339" y="5572468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8708F57-63DC-487D-AD31-90E15A80F597}"/>
              </a:ext>
            </a:extLst>
          </p:cNvPr>
          <p:cNvSpPr/>
          <p:nvPr/>
        </p:nvSpPr>
        <p:spPr>
          <a:xfrm rot="5400000">
            <a:off x="7564019" y="5598003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96186CD3-E8F2-4388-9343-817E829D0A9A}"/>
              </a:ext>
            </a:extLst>
          </p:cNvPr>
          <p:cNvSpPr/>
          <p:nvPr/>
        </p:nvSpPr>
        <p:spPr>
          <a:xfrm rot="5400000">
            <a:off x="10073539" y="5598004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A8876CC9-302E-45B0-A909-186CFF0995BF}"/>
              </a:ext>
            </a:extLst>
          </p:cNvPr>
          <p:cNvSpPr txBox="1"/>
          <p:nvPr/>
        </p:nvSpPr>
        <p:spPr>
          <a:xfrm>
            <a:off x="2380243" y="2326696"/>
            <a:ext cx="887170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거주인구 고령화 정도 </a:t>
            </a:r>
            <a:r>
              <a:rPr lang="en-US" altLang="ko-KR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 (Folium)</a:t>
            </a:r>
            <a:endParaRPr lang="en-US" sz="28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FDCB60C-3516-412C-81D1-8F61AEB9DA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800" y="2922583"/>
            <a:ext cx="2198063" cy="569589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A7A782A-AE6D-4469-862C-B9404AC0EA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43683" y="2922582"/>
            <a:ext cx="2104143" cy="569589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203FBE4-B1F7-48CC-9035-ADFC8DB63F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4295" y="2897795"/>
            <a:ext cx="2058131" cy="572067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1553DE2-1FAB-4AE4-96E9-129427783F6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67802" y="2922582"/>
            <a:ext cx="2104143" cy="569589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F90B237-2AF1-4428-9963-309EF691DEB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25123" y="2922817"/>
            <a:ext cx="2104143" cy="5695655"/>
          </a:xfrm>
          <a:prstGeom prst="rect">
            <a:avLst/>
          </a:prstGeom>
        </p:spPr>
      </p:pic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D2EF090E-42F4-4D91-94BD-FCD7A2C284BC}"/>
              </a:ext>
            </a:extLst>
          </p:cNvPr>
          <p:cNvSpPr/>
          <p:nvPr/>
        </p:nvSpPr>
        <p:spPr>
          <a:xfrm>
            <a:off x="8015604" y="2943631"/>
            <a:ext cx="2035624" cy="248177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76935631-75A1-41D6-9148-C4BD92D10B05}"/>
              </a:ext>
            </a:extLst>
          </p:cNvPr>
          <p:cNvSpPr/>
          <p:nvPr/>
        </p:nvSpPr>
        <p:spPr>
          <a:xfrm>
            <a:off x="2954027" y="5875246"/>
            <a:ext cx="2133600" cy="262105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7E55FAA0-8081-442D-9137-3C2A3BB718DA}"/>
              </a:ext>
            </a:extLst>
          </p:cNvPr>
          <p:cNvSpPr/>
          <p:nvPr/>
        </p:nvSpPr>
        <p:spPr>
          <a:xfrm>
            <a:off x="304799" y="266700"/>
            <a:ext cx="5906205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Object 32">
            <a:extLst>
              <a:ext uri="{FF2B5EF4-FFF2-40B4-BE49-F238E27FC236}">
                <a16:creationId xmlns:a16="http://schemas.microsoft.com/office/drawing/2014/main" id="{7A576B05-99DF-414C-B72D-22E14CD6BA32}"/>
              </a:ext>
            </a:extLst>
          </p:cNvPr>
          <p:cNvSpPr txBox="1"/>
          <p:nvPr/>
        </p:nvSpPr>
        <p:spPr>
          <a:xfrm>
            <a:off x="302970" y="553853"/>
            <a:ext cx="57168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1 .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인구변화  분석</a:t>
            </a:r>
            <a:endParaRPr lang="en-US" altLang="ko-KR" sz="4400" b="1" kern="0" spc="-50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8F353EA7-B8AB-4291-945D-B8999F047789}"/>
              </a:ext>
            </a:extLst>
          </p:cNvPr>
          <p:cNvSpPr/>
          <p:nvPr/>
        </p:nvSpPr>
        <p:spPr>
          <a:xfrm>
            <a:off x="2819399" y="8991979"/>
            <a:ext cx="2590801" cy="880650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2C061E7-B299-4221-9221-4A1D0AE62431}"/>
              </a:ext>
            </a:extLst>
          </p:cNvPr>
          <p:cNvSpPr txBox="1"/>
          <p:nvPr/>
        </p:nvSpPr>
        <p:spPr>
          <a:xfrm>
            <a:off x="2514600" y="9083370"/>
            <a:ext cx="31687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 급증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때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pPr algn="ctr"/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고령화 정도 증가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FA9DB2D8-E3DB-45AF-8AC3-3FE57BEEE39A}"/>
              </a:ext>
            </a:extLst>
          </p:cNvPr>
          <p:cNvSpPr/>
          <p:nvPr/>
        </p:nvSpPr>
        <p:spPr>
          <a:xfrm>
            <a:off x="7488919" y="8991978"/>
            <a:ext cx="3135937" cy="880651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D7165ED-571B-4BC0-9765-8DEB8AEDC595}"/>
              </a:ext>
            </a:extLst>
          </p:cNvPr>
          <p:cNvSpPr txBox="1"/>
          <p:nvPr/>
        </p:nvSpPr>
        <p:spPr>
          <a:xfrm>
            <a:off x="7673361" y="9109138"/>
            <a:ext cx="26898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  인구 급증 때 </a:t>
            </a:r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 고령화 정도가  감소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2896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D31B80D6-8316-4BB1-9B87-50B7A6154D79}"/>
              </a:ext>
            </a:extLst>
          </p:cNvPr>
          <p:cNvSpPr/>
          <p:nvPr/>
        </p:nvSpPr>
        <p:spPr>
          <a:xfrm>
            <a:off x="5922629" y="2528958"/>
            <a:ext cx="2377927" cy="9953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1" name="Object 40">
            <a:extLst>
              <a:ext uri="{FF2B5EF4-FFF2-40B4-BE49-F238E27FC236}">
                <a16:creationId xmlns:a16="http://schemas.microsoft.com/office/drawing/2014/main" id="{FC77A3A8-F577-404B-931F-49981B74E810}"/>
              </a:ext>
            </a:extLst>
          </p:cNvPr>
          <p:cNvSpPr txBox="1"/>
          <p:nvPr/>
        </p:nvSpPr>
        <p:spPr>
          <a:xfrm>
            <a:off x="8458200" y="2047898"/>
            <a:ext cx="7848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상세설정 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층수 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==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높이 설정된 </a:t>
            </a:r>
            <a:r>
              <a:rPr lang="ko-KR" alt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건물층수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시각화 맵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5752872" y="1866900"/>
            <a:ext cx="12223802" cy="7866952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381000" y="2034689"/>
            <a:ext cx="56388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객체 생성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건물층수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시각화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en-US" altLang="ko-KR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461916" y="9045089"/>
            <a:ext cx="50244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이후 작업은 </a:t>
            </a:r>
            <a:r>
              <a:rPr lang="en-US" altLang="ko-KR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내에서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상세설정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900"/>
            <a:ext cx="5371873" cy="7866952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CFF989-D771-4E53-9361-8A66451F1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15" y="2457848"/>
            <a:ext cx="5024485" cy="139025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B80A507-D16F-4047-8C93-6AFE60EC8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916" y="4350008"/>
            <a:ext cx="5024484" cy="4603492"/>
          </a:xfrm>
          <a:prstGeom prst="rect">
            <a:avLst/>
          </a:prstGeom>
        </p:spPr>
      </p:pic>
      <p:sp>
        <p:nvSpPr>
          <p:cNvPr id="18" name="Object 40">
            <a:extLst>
              <a:ext uri="{FF2B5EF4-FFF2-40B4-BE49-F238E27FC236}">
                <a16:creationId xmlns:a16="http://schemas.microsoft.com/office/drawing/2014/main" id="{11D502BE-AF7E-44E2-97CB-62BC422D7424}"/>
              </a:ext>
            </a:extLst>
          </p:cNvPr>
          <p:cNvSpPr txBox="1"/>
          <p:nvPr/>
        </p:nvSpPr>
        <p:spPr>
          <a:xfrm>
            <a:off x="381000" y="3939689"/>
            <a:ext cx="537187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생성된 </a:t>
            </a:r>
            <a:r>
              <a:rPr lang="en-US" altLang="ko-KR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확인</a:t>
            </a:r>
            <a:endParaRPr lang="en-US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3183E96-0722-41B4-B87E-EC7BBE3D3F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2457848"/>
            <a:ext cx="2377927" cy="315508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44D7500-B856-457E-BF7F-B66FE75D1B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8200" y="5610707"/>
            <a:ext cx="2377927" cy="372589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C622471-5B0E-4A23-971C-4F10110988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20400" y="2457847"/>
            <a:ext cx="6858000" cy="6307949"/>
          </a:xfrm>
          <a:prstGeom prst="rect">
            <a:avLst/>
          </a:prstGeom>
        </p:spPr>
      </p:pic>
      <p:sp>
        <p:nvSpPr>
          <p:cNvPr id="24" name="Object 40">
            <a:extLst>
              <a:ext uri="{FF2B5EF4-FFF2-40B4-BE49-F238E27FC236}">
                <a16:creationId xmlns:a16="http://schemas.microsoft.com/office/drawing/2014/main" id="{53100214-E270-443C-88C9-6D3D16574AE1}"/>
              </a:ext>
            </a:extLst>
          </p:cNvPr>
          <p:cNvSpPr txBox="1"/>
          <p:nvPr/>
        </p:nvSpPr>
        <p:spPr>
          <a:xfrm>
            <a:off x="5558083" y="2628900"/>
            <a:ext cx="3128717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en-US" sz="14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Filll</a:t>
            </a:r>
            <a:r>
              <a:rPr 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color Based ON : “</a:t>
            </a:r>
            <a:r>
              <a:rPr lang="en-US" sz="14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properties.GRO_Flo_CO</a:t>
            </a:r>
            <a:r>
              <a:rPr 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” (column)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으로 설정</a:t>
            </a:r>
            <a:r>
              <a:rPr 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782D4CCD-6A82-4B90-B4E0-CA4C5B74C19F}"/>
              </a:ext>
            </a:extLst>
          </p:cNvPr>
          <p:cNvSpPr/>
          <p:nvPr/>
        </p:nvSpPr>
        <p:spPr>
          <a:xfrm>
            <a:off x="5922629" y="3910157"/>
            <a:ext cx="2377927" cy="9953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Object 40">
            <a:extLst>
              <a:ext uri="{FF2B5EF4-FFF2-40B4-BE49-F238E27FC236}">
                <a16:creationId xmlns:a16="http://schemas.microsoft.com/office/drawing/2014/main" id="{0BFA4DE5-9283-42BE-A077-679D75FC7B7A}"/>
              </a:ext>
            </a:extLst>
          </p:cNvPr>
          <p:cNvSpPr txBox="1"/>
          <p:nvPr/>
        </p:nvSpPr>
        <p:spPr>
          <a:xfrm>
            <a:off x="5638800" y="4117822"/>
            <a:ext cx="296236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Height ON 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후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Height 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크기 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 설정</a:t>
            </a:r>
            <a:endParaRPr lang="en-US" altLang="ko-KR" sz="14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A481D63D-E884-4538-BB84-CB8205234CA4}"/>
              </a:ext>
            </a:extLst>
          </p:cNvPr>
          <p:cNvSpPr/>
          <p:nvPr/>
        </p:nvSpPr>
        <p:spPr>
          <a:xfrm>
            <a:off x="5922629" y="5287566"/>
            <a:ext cx="2377927" cy="9953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Object 40">
            <a:extLst>
              <a:ext uri="{FF2B5EF4-FFF2-40B4-BE49-F238E27FC236}">
                <a16:creationId xmlns:a16="http://schemas.microsoft.com/office/drawing/2014/main" id="{B86D00E2-7B67-4628-B988-F03B26EB38E6}"/>
              </a:ext>
            </a:extLst>
          </p:cNvPr>
          <p:cNvSpPr txBox="1"/>
          <p:nvPr/>
        </p:nvSpPr>
        <p:spPr>
          <a:xfrm>
            <a:off x="5587050" y="5395414"/>
            <a:ext cx="3070781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Height Based ON : “</a:t>
            </a:r>
            <a:r>
              <a:rPr lang="en-US" altLang="ko-KR" sz="14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properties.GRO_Flo_CO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” (</a:t>
            </a:r>
            <a:r>
              <a:rPr lang="en-US" altLang="ko-KR" sz="14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colum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으로 설정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2CB82A8-4AAF-4B1C-89BC-775B62DF665A}"/>
              </a:ext>
            </a:extLst>
          </p:cNvPr>
          <p:cNvSpPr/>
          <p:nvPr/>
        </p:nvSpPr>
        <p:spPr>
          <a:xfrm>
            <a:off x="5922629" y="6662745"/>
            <a:ext cx="2377927" cy="9953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Object 40">
            <a:extLst>
              <a:ext uri="{FF2B5EF4-FFF2-40B4-BE49-F238E27FC236}">
                <a16:creationId xmlns:a16="http://schemas.microsoft.com/office/drawing/2014/main" id="{510C6F49-A3BC-4E98-838F-2C8616FECC89}"/>
              </a:ext>
            </a:extLst>
          </p:cNvPr>
          <p:cNvSpPr txBox="1"/>
          <p:nvPr/>
        </p:nvSpPr>
        <p:spPr>
          <a:xfrm>
            <a:off x="5569278" y="6870410"/>
            <a:ext cx="296236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오른쪽 설정 중</a:t>
            </a:r>
            <a:endParaRPr lang="en-US" altLang="ko-KR" sz="14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14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Fisable</a:t>
            </a:r>
            <a:r>
              <a:rPr lang="en-US" altLang="ko-KR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3D Map </a:t>
            </a:r>
            <a:r>
              <a:rPr lang="ko-KR" altLang="en-US" sz="1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설정</a:t>
            </a:r>
            <a:endParaRPr lang="en-US" altLang="ko-KR" sz="14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B0D8B14-A219-450B-9351-0A7FE2238ABE}"/>
              </a:ext>
            </a:extLst>
          </p:cNvPr>
          <p:cNvSpPr/>
          <p:nvPr/>
        </p:nvSpPr>
        <p:spPr>
          <a:xfrm>
            <a:off x="0" y="9990304"/>
            <a:ext cx="6400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visualization/2.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건축물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/floor_map_keplergl.html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82000E4-9802-42B3-9282-5BEFCE90B9F5}"/>
              </a:ext>
            </a:extLst>
          </p:cNvPr>
          <p:cNvSpPr/>
          <p:nvPr/>
        </p:nvSpPr>
        <p:spPr>
          <a:xfrm>
            <a:off x="11002682" y="2628901"/>
            <a:ext cx="6447117" cy="5526730"/>
          </a:xfrm>
          <a:prstGeom prst="roundRect">
            <a:avLst/>
          </a:prstGeom>
          <a:noFill/>
          <a:ln w="57150">
            <a:solidFill>
              <a:srgbClr val="F856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FABBDD8-6564-4F3E-905F-EE7218BDE8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2628" y="7789519"/>
            <a:ext cx="4922107" cy="1567224"/>
          </a:xfrm>
          <a:prstGeom prst="rect">
            <a:avLst/>
          </a:prstGeom>
        </p:spPr>
      </p:pic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E9672AC-C37F-498A-BB49-4ABE7DDC6ABA}"/>
              </a:ext>
            </a:extLst>
          </p:cNvPr>
          <p:cNvSpPr/>
          <p:nvPr/>
        </p:nvSpPr>
        <p:spPr>
          <a:xfrm>
            <a:off x="10849133" y="8234557"/>
            <a:ext cx="6232323" cy="1328543"/>
          </a:xfrm>
          <a:prstGeom prst="roundRect">
            <a:avLst>
              <a:gd name="adj" fmla="val 9537"/>
            </a:avLst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Object 40">
            <a:extLst>
              <a:ext uri="{FF2B5EF4-FFF2-40B4-BE49-F238E27FC236}">
                <a16:creationId xmlns:a16="http://schemas.microsoft.com/office/drawing/2014/main" id="{144EE935-8376-4C44-9C2D-F6A429E7B36B}"/>
              </a:ext>
            </a:extLst>
          </p:cNvPr>
          <p:cNvSpPr txBox="1"/>
          <p:nvPr/>
        </p:nvSpPr>
        <p:spPr>
          <a:xfrm>
            <a:off x="10972162" y="8293858"/>
            <a:ext cx="6040881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경관지구는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약 </a:t>
            </a:r>
            <a:r>
              <a:rPr lang="en-US" altLang="ko-KR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95%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의 건물이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4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층 이하의 저층</a:t>
            </a:r>
            <a:endParaRPr lang="en-US" altLang="ko-KR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건물로 구성되어 있음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청주시는 지구단위계획 수립 후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2024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년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9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월 원도심 경관지구를 해제할 예정</a:t>
            </a:r>
            <a:endParaRPr lang="en-US" altLang="ko-KR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준주거지역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일반상업지역 높이제한 해제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AC51CE60-D883-46BE-9833-207F3015A3DC}"/>
              </a:ext>
            </a:extLst>
          </p:cNvPr>
          <p:cNvSpPr/>
          <p:nvPr/>
        </p:nvSpPr>
        <p:spPr>
          <a:xfrm>
            <a:off x="5888380" y="8978194"/>
            <a:ext cx="618466" cy="34477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D379B3F5-9151-4D1F-8714-DB9FC3C818ED}"/>
              </a:ext>
            </a:extLst>
          </p:cNvPr>
          <p:cNvCxnSpPr>
            <a:cxnSpLocks/>
          </p:cNvCxnSpPr>
          <p:nvPr/>
        </p:nvCxnSpPr>
        <p:spPr>
          <a:xfrm flipH="1">
            <a:off x="6400800" y="8978194"/>
            <a:ext cx="31242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DF94104-B253-4E14-8682-11BDF9AF03E7}"/>
              </a:ext>
            </a:extLst>
          </p:cNvPr>
          <p:cNvCxnSpPr>
            <a:cxnSpLocks/>
          </p:cNvCxnSpPr>
          <p:nvPr/>
        </p:nvCxnSpPr>
        <p:spPr>
          <a:xfrm flipH="1" flipV="1">
            <a:off x="6434959" y="9310313"/>
            <a:ext cx="2951674" cy="29850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CA7576EA-EE1C-4599-8C2B-4BF7188B38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06759" y="9004039"/>
            <a:ext cx="1094311" cy="572026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72C563F1-3CD1-47B7-BE97-6CCEE73336AE}"/>
              </a:ext>
            </a:extLst>
          </p:cNvPr>
          <p:cNvSpPr/>
          <p:nvPr/>
        </p:nvSpPr>
        <p:spPr>
          <a:xfrm>
            <a:off x="304799" y="266700"/>
            <a:ext cx="5349058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Object 32">
            <a:extLst>
              <a:ext uri="{FF2B5EF4-FFF2-40B4-BE49-F238E27FC236}">
                <a16:creationId xmlns:a16="http://schemas.microsoft.com/office/drawing/2014/main" id="{F796064F-84EB-4CAB-B0AB-D27C355FFFEC}"/>
              </a:ext>
            </a:extLst>
          </p:cNvPr>
          <p:cNvSpPr txBox="1"/>
          <p:nvPr/>
        </p:nvSpPr>
        <p:spPr>
          <a:xfrm>
            <a:off x="461915" y="553149"/>
            <a:ext cx="501976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2.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 원도심 건축물 분석</a:t>
            </a:r>
            <a:endParaRPr lang="en-US" altLang="ko-KR" sz="4400" b="1" kern="0" spc="-50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013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7" grpId="0" animBg="1"/>
      <p:bldP spid="28" grpId="0"/>
      <p:bldP spid="4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7C337DBD-CA84-4C6C-8803-E80D4F490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5867399"/>
            <a:ext cx="2362200" cy="300990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C0AFED5F-B00F-47A0-9217-70B4D1385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489" y="7946444"/>
            <a:ext cx="5531511" cy="1328543"/>
          </a:xfrm>
          <a:prstGeom prst="rect">
            <a:avLst/>
          </a:prstGeom>
        </p:spPr>
      </p:pic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D31B80D6-8316-4BB1-9B87-50B7A6154D79}"/>
              </a:ext>
            </a:extLst>
          </p:cNvPr>
          <p:cNvSpPr/>
          <p:nvPr/>
        </p:nvSpPr>
        <p:spPr>
          <a:xfrm>
            <a:off x="5922629" y="2528958"/>
            <a:ext cx="3043739" cy="12239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799" y="266700"/>
            <a:ext cx="5349058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61915" y="553149"/>
            <a:ext cx="501976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2.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 원도심 건축물 분석</a:t>
            </a:r>
            <a:endParaRPr lang="en-US" altLang="ko-KR" sz="4400" b="1" kern="0" spc="-50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131" name="Object 40">
            <a:extLst>
              <a:ext uri="{FF2B5EF4-FFF2-40B4-BE49-F238E27FC236}">
                <a16:creationId xmlns:a16="http://schemas.microsoft.com/office/drawing/2014/main" id="{FC77A3A8-F577-404B-931F-49981B74E810}"/>
              </a:ext>
            </a:extLst>
          </p:cNvPr>
          <p:cNvSpPr txBox="1"/>
          <p:nvPr/>
        </p:nvSpPr>
        <p:spPr>
          <a:xfrm>
            <a:off x="8077200" y="2019300"/>
            <a:ext cx="9067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상세설정 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건물연수 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==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높이 설정된 </a:t>
            </a:r>
            <a:r>
              <a:rPr lang="ko-KR" alt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건물노후도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시각화 맵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5752872" y="1866900"/>
            <a:ext cx="12223802" cy="8001000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381000" y="2019300"/>
            <a:ext cx="5638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객체 생성 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건물연수 시각화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en-US" altLang="ko-KR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0" name="Object 40">
            <a:extLst>
              <a:ext uri="{FF2B5EF4-FFF2-40B4-BE49-F238E27FC236}">
                <a16:creationId xmlns:a16="http://schemas.microsoft.com/office/drawing/2014/main" id="{F31D81EE-2666-4F96-B3DD-A1A2820DF94C}"/>
              </a:ext>
            </a:extLst>
          </p:cNvPr>
          <p:cNvSpPr txBox="1"/>
          <p:nvPr/>
        </p:nvSpPr>
        <p:spPr>
          <a:xfrm>
            <a:off x="457200" y="9029700"/>
            <a:ext cx="502448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이후 작업은 </a:t>
            </a:r>
            <a:r>
              <a:rPr lang="en-US" altLang="ko-KR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KeplerGL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맵 내에서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상세설정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899"/>
            <a:ext cx="5371873" cy="8001001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Object 40">
            <a:extLst>
              <a:ext uri="{FF2B5EF4-FFF2-40B4-BE49-F238E27FC236}">
                <a16:creationId xmlns:a16="http://schemas.microsoft.com/office/drawing/2014/main" id="{11D502BE-AF7E-44E2-97CB-62BC422D7424}"/>
              </a:ext>
            </a:extLst>
          </p:cNvPr>
          <p:cNvSpPr txBox="1"/>
          <p:nvPr/>
        </p:nvSpPr>
        <p:spPr>
          <a:xfrm>
            <a:off x="381000" y="3924300"/>
            <a:ext cx="537187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생성된 </a:t>
            </a:r>
            <a:r>
              <a:rPr lang="en-US" altLang="ko-KR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KepleGL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확인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4" name="Object 40">
            <a:extLst>
              <a:ext uri="{FF2B5EF4-FFF2-40B4-BE49-F238E27FC236}">
                <a16:creationId xmlns:a16="http://schemas.microsoft.com/office/drawing/2014/main" id="{53100214-E270-443C-88C9-6D3D16574AE1}"/>
              </a:ext>
            </a:extLst>
          </p:cNvPr>
          <p:cNvSpPr txBox="1"/>
          <p:nvPr/>
        </p:nvSpPr>
        <p:spPr>
          <a:xfrm>
            <a:off x="5936667" y="2698840"/>
            <a:ext cx="296236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en-US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Filll</a:t>
            </a:r>
            <a:r>
              <a:rPr 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color Based ON : “</a:t>
            </a:r>
            <a:r>
              <a:rPr lang="en-US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properties.old_year</a:t>
            </a:r>
            <a:r>
              <a:rPr 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” (column)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으로 설정</a:t>
            </a:r>
            <a:r>
              <a:rPr 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782D4CCD-6A82-4B90-B4E0-CA4C5B74C19F}"/>
              </a:ext>
            </a:extLst>
          </p:cNvPr>
          <p:cNvSpPr/>
          <p:nvPr/>
        </p:nvSpPr>
        <p:spPr>
          <a:xfrm>
            <a:off x="5922629" y="3910157"/>
            <a:ext cx="3043739" cy="12239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Object 40">
            <a:extLst>
              <a:ext uri="{FF2B5EF4-FFF2-40B4-BE49-F238E27FC236}">
                <a16:creationId xmlns:a16="http://schemas.microsoft.com/office/drawing/2014/main" id="{0BFA4DE5-9283-42BE-A077-679D75FC7B7A}"/>
              </a:ext>
            </a:extLst>
          </p:cNvPr>
          <p:cNvSpPr txBox="1"/>
          <p:nvPr/>
        </p:nvSpPr>
        <p:spPr>
          <a:xfrm>
            <a:off x="5936667" y="4218539"/>
            <a:ext cx="296236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Height ON 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후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Height 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크기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 설정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A481D63D-E884-4538-BB84-CB8205234CA4}"/>
              </a:ext>
            </a:extLst>
          </p:cNvPr>
          <p:cNvSpPr/>
          <p:nvPr/>
        </p:nvSpPr>
        <p:spPr>
          <a:xfrm>
            <a:off x="5922629" y="5287566"/>
            <a:ext cx="3043739" cy="12239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Object 40">
            <a:extLst>
              <a:ext uri="{FF2B5EF4-FFF2-40B4-BE49-F238E27FC236}">
                <a16:creationId xmlns:a16="http://schemas.microsoft.com/office/drawing/2014/main" id="{B86D00E2-7B67-4628-B988-F03B26EB38E6}"/>
              </a:ext>
            </a:extLst>
          </p:cNvPr>
          <p:cNvSpPr txBox="1"/>
          <p:nvPr/>
        </p:nvSpPr>
        <p:spPr>
          <a:xfrm>
            <a:off x="5922629" y="5457448"/>
            <a:ext cx="296236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Height Based ON : “properties. </a:t>
            </a:r>
            <a:r>
              <a:rPr lang="en-US" altLang="ko-KR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old_year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” (</a:t>
            </a:r>
            <a:r>
              <a:rPr lang="en-US" altLang="ko-KR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colum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으로 설정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2CB82A8-4AAF-4B1C-89BC-775B62DF665A}"/>
              </a:ext>
            </a:extLst>
          </p:cNvPr>
          <p:cNvSpPr/>
          <p:nvPr/>
        </p:nvSpPr>
        <p:spPr>
          <a:xfrm>
            <a:off x="5922629" y="6662745"/>
            <a:ext cx="3043739" cy="1223955"/>
          </a:xfrm>
          <a:prstGeom prst="roundRect">
            <a:avLst>
              <a:gd name="adj" fmla="val 9537"/>
            </a:avLst>
          </a:prstGeom>
          <a:solidFill>
            <a:srgbClr val="0015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Object 40">
            <a:extLst>
              <a:ext uri="{FF2B5EF4-FFF2-40B4-BE49-F238E27FC236}">
                <a16:creationId xmlns:a16="http://schemas.microsoft.com/office/drawing/2014/main" id="{510C6F49-A3BC-4E98-838F-2C8616FECC89}"/>
              </a:ext>
            </a:extLst>
          </p:cNvPr>
          <p:cNvSpPr txBox="1"/>
          <p:nvPr/>
        </p:nvSpPr>
        <p:spPr>
          <a:xfrm>
            <a:off x="5947861" y="6971127"/>
            <a:ext cx="296236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오른쪽 설정 중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Fisable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3D Map 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설정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C83B83B-E856-4979-ABB6-10FC6822E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1" y="2505137"/>
            <a:ext cx="5024484" cy="139356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92F4D07-B5B8-4C00-BBF2-B6E15EC9B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570" y="4363307"/>
            <a:ext cx="5002113" cy="451399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82504DA-4E6A-4446-9D66-CC09C4A899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200" y="2505137"/>
            <a:ext cx="6248400" cy="637216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5AB7598-4DAF-4585-8D05-D203865D92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001" y="2505137"/>
            <a:ext cx="2400298" cy="3390976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6FA63DF6-91E8-47E6-9882-19BE1D4577A5}"/>
              </a:ext>
            </a:extLst>
          </p:cNvPr>
          <p:cNvSpPr/>
          <p:nvPr/>
        </p:nvSpPr>
        <p:spPr>
          <a:xfrm>
            <a:off x="0" y="9944100"/>
            <a:ext cx="77391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시각화 결과 파일 </a:t>
            </a:r>
            <a:r>
              <a:rPr lang="en-US" altLang="ko-KR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ko-KR" altLang="en-US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</a:t>
            </a:r>
            <a:r>
              <a:rPr lang="en-US" altLang="ko-KR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/2. </a:t>
            </a:r>
            <a:r>
              <a:rPr lang="ko-KR" altLang="en-US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원도심 건축물 분석</a:t>
            </a:r>
            <a:r>
              <a:rPr lang="en-US" altLang="ko-KR" sz="1400" b="1" dirty="0">
                <a:solidFill>
                  <a:srgbClr val="0015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/building_oldness_map_keplergl.html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AE920786-551D-48DF-815D-0559848423ED}"/>
              </a:ext>
            </a:extLst>
          </p:cNvPr>
          <p:cNvSpPr/>
          <p:nvPr/>
        </p:nvSpPr>
        <p:spPr>
          <a:xfrm>
            <a:off x="11605216" y="2855078"/>
            <a:ext cx="5844584" cy="5412622"/>
          </a:xfrm>
          <a:prstGeom prst="roundRect">
            <a:avLst/>
          </a:prstGeom>
          <a:noFill/>
          <a:ln w="57150">
            <a:solidFill>
              <a:srgbClr val="F856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896BC308-2587-4A1A-BFF7-8AEC50DD44BE}"/>
              </a:ext>
            </a:extLst>
          </p:cNvPr>
          <p:cNvSpPr/>
          <p:nvPr/>
        </p:nvSpPr>
        <p:spPr>
          <a:xfrm>
            <a:off x="10870214" y="8327444"/>
            <a:ext cx="6884386" cy="1328543"/>
          </a:xfrm>
          <a:prstGeom prst="roundRect">
            <a:avLst>
              <a:gd name="adj" fmla="val 9537"/>
            </a:avLst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Object 40">
            <a:extLst>
              <a:ext uri="{FF2B5EF4-FFF2-40B4-BE49-F238E27FC236}">
                <a16:creationId xmlns:a16="http://schemas.microsoft.com/office/drawing/2014/main" id="{D8E876E3-D923-4768-8F7D-C918EE1C4927}"/>
              </a:ext>
            </a:extLst>
          </p:cNvPr>
          <p:cNvSpPr txBox="1"/>
          <p:nvPr/>
        </p:nvSpPr>
        <p:spPr>
          <a:xfrm>
            <a:off x="10820400" y="8517958"/>
            <a:ext cx="70104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경관지구는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노후</a:t>
            </a:r>
            <a:r>
              <a:rPr lang="ko-KR" altLang="en-US" dirty="0" err="1">
                <a:solidFill>
                  <a:srgbClr val="00153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불량건축물의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비율이 </a:t>
            </a:r>
            <a:r>
              <a:rPr lang="en-US" altLang="ko-KR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90%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이상을 차지함</a:t>
            </a:r>
            <a:endParaRPr lang="en-US" altLang="ko-KR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노후</a:t>
            </a:r>
            <a:r>
              <a:rPr lang="ko-KR" altLang="en-US" dirty="0" err="1">
                <a:solidFill>
                  <a:srgbClr val="00153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불량건축물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  <a:r>
              <a:rPr lang="en-US" altLang="ko-KR" dirty="0">
                <a:solidFill>
                  <a:srgbClr val="00153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『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도시 및 주거환경정비법 시행령</a:t>
            </a:r>
            <a:r>
              <a:rPr lang="en-US" altLang="ko-KR" dirty="0">
                <a:solidFill>
                  <a:srgbClr val="00153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령 제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조 </a:t>
            </a:r>
            <a:endParaRPr lang="en-US" altLang="ko-KR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항 제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호에 따라 준공된 후 </a:t>
            </a:r>
            <a:r>
              <a:rPr lang="en-US" altLang="ko-KR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</a:t>
            </a:r>
            <a:r>
              <a:rPr lang="ko-KR" altLang="en-US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년 이상의 기간이 지난 건축물</a:t>
            </a:r>
            <a:endParaRPr lang="en-US" altLang="ko-KR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7177F0C-C940-4D84-B56D-23945EB0F77E}"/>
              </a:ext>
            </a:extLst>
          </p:cNvPr>
          <p:cNvSpPr/>
          <p:nvPr/>
        </p:nvSpPr>
        <p:spPr>
          <a:xfrm>
            <a:off x="5896714" y="9004427"/>
            <a:ext cx="618466" cy="18868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286B57EC-FAFC-458D-8C08-9FD4CD08ACA5}"/>
              </a:ext>
            </a:extLst>
          </p:cNvPr>
          <p:cNvCxnSpPr>
            <a:cxnSpLocks/>
          </p:cNvCxnSpPr>
          <p:nvPr/>
        </p:nvCxnSpPr>
        <p:spPr>
          <a:xfrm flipH="1" flipV="1">
            <a:off x="6400802" y="9004428"/>
            <a:ext cx="2327338" cy="2527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CFE0730F-311E-4064-935B-CCE98F8DAB74}"/>
              </a:ext>
            </a:extLst>
          </p:cNvPr>
          <p:cNvCxnSpPr>
            <a:cxnSpLocks/>
          </p:cNvCxnSpPr>
          <p:nvPr/>
        </p:nvCxnSpPr>
        <p:spPr>
          <a:xfrm flipH="1" flipV="1">
            <a:off x="6437852" y="9210149"/>
            <a:ext cx="2290288" cy="4576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그림 32">
            <a:extLst>
              <a:ext uri="{FF2B5EF4-FFF2-40B4-BE49-F238E27FC236}">
                <a16:creationId xmlns:a16="http://schemas.microsoft.com/office/drawing/2014/main" id="{E2F70485-7194-4F45-83A5-B8ABA6C1949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" b="13968"/>
          <a:stretch/>
        </p:blipFill>
        <p:spPr>
          <a:xfrm>
            <a:off x="8728140" y="9055027"/>
            <a:ext cx="1468769" cy="605307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56728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1674109" y="8477190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6024657" y="8477190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10099617" y="8420100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14031" y="9942611"/>
            <a:ext cx="66399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visualization/3.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교통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교통량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4140827" y="5523885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8708F57-63DC-487D-AD31-90E15A80F597}"/>
              </a:ext>
            </a:extLst>
          </p:cNvPr>
          <p:cNvSpPr/>
          <p:nvPr/>
        </p:nvSpPr>
        <p:spPr>
          <a:xfrm rot="5400000">
            <a:off x="8243552" y="5523885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38D883A-43AA-4FAE-BD9D-509C90202B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88" t="6629" r="4199" b="4116"/>
          <a:stretch/>
        </p:blipFill>
        <p:spPr>
          <a:xfrm>
            <a:off x="13194204" y="419100"/>
            <a:ext cx="4793992" cy="9523511"/>
          </a:xfrm>
          <a:prstGeom prst="rect">
            <a:avLst/>
          </a:prstGeom>
        </p:spPr>
      </p:pic>
      <p:sp>
        <p:nvSpPr>
          <p:cNvPr id="56" name="Object 10">
            <a:extLst>
              <a:ext uri="{FF2B5EF4-FFF2-40B4-BE49-F238E27FC236}">
                <a16:creationId xmlns:a16="http://schemas.microsoft.com/office/drawing/2014/main" id="{9E8B1B35-3046-4799-84C1-876FD53DC406}"/>
              </a:ext>
            </a:extLst>
          </p:cNvPr>
          <p:cNvSpPr txBox="1"/>
          <p:nvPr/>
        </p:nvSpPr>
        <p:spPr>
          <a:xfrm>
            <a:off x="352295" y="1597555"/>
            <a:ext cx="4519390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교통량이 많을수록 빨간색 계열로 시각화됨</a:t>
            </a:r>
            <a:endParaRPr lang="en-US" altLang="ko-KR" sz="12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7" name="Object 40">
            <a:extLst>
              <a:ext uri="{FF2B5EF4-FFF2-40B4-BE49-F238E27FC236}">
                <a16:creationId xmlns:a16="http://schemas.microsoft.com/office/drawing/2014/main" id="{F22DE59F-F2C6-48D5-9CBB-0C34B9BA4E2E}"/>
              </a:ext>
            </a:extLst>
          </p:cNvPr>
          <p:cNvSpPr txBox="1"/>
          <p:nvPr/>
        </p:nvSpPr>
        <p:spPr>
          <a:xfrm>
            <a:off x="3232698" y="2131058"/>
            <a:ext cx="64770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원도심 교통량 </a:t>
            </a:r>
            <a:r>
              <a:rPr lang="en-US" altLang="ko-KR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HEATMAP(Folium)</a:t>
            </a:r>
            <a:endParaRPr lang="en-US" sz="28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4E0BD84-D133-49A3-8CEF-F51EE201B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3162" y="2917258"/>
            <a:ext cx="3098243" cy="554355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5686B9F-9F67-4DDB-A8C0-6A582A3F0C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483" y="2905491"/>
            <a:ext cx="3296018" cy="55626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9C9D548-F733-4B1F-A3B4-EDCE2542EE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1233" y="2887518"/>
            <a:ext cx="3061765" cy="5573290"/>
          </a:xfrm>
          <a:prstGeom prst="rect">
            <a:avLst/>
          </a:prstGeom>
        </p:spPr>
      </p:pic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D23511E-490F-4349-82E6-93D4582DDA7A}"/>
              </a:ext>
            </a:extLst>
          </p:cNvPr>
          <p:cNvSpPr/>
          <p:nvPr/>
        </p:nvSpPr>
        <p:spPr>
          <a:xfrm>
            <a:off x="1506457" y="5299959"/>
            <a:ext cx="588987" cy="54534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A59460E1-6E3B-4077-A16B-36037311BB9B}"/>
              </a:ext>
            </a:extLst>
          </p:cNvPr>
          <p:cNvSpPr/>
          <p:nvPr/>
        </p:nvSpPr>
        <p:spPr>
          <a:xfrm>
            <a:off x="2567190" y="5143500"/>
            <a:ext cx="588987" cy="54534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B15C6D94-E8DD-4464-98C9-875FAEC721FF}"/>
              </a:ext>
            </a:extLst>
          </p:cNvPr>
          <p:cNvSpPr/>
          <p:nvPr/>
        </p:nvSpPr>
        <p:spPr>
          <a:xfrm>
            <a:off x="5770574" y="5258530"/>
            <a:ext cx="588987" cy="54534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6B6DCB2E-5774-428C-A804-845D169F07FD}"/>
              </a:ext>
            </a:extLst>
          </p:cNvPr>
          <p:cNvSpPr/>
          <p:nvPr/>
        </p:nvSpPr>
        <p:spPr>
          <a:xfrm>
            <a:off x="6735948" y="5128819"/>
            <a:ext cx="588987" cy="54534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797F6151-BA85-42E0-B158-E38EC9CEC65B}"/>
              </a:ext>
            </a:extLst>
          </p:cNvPr>
          <p:cNvSpPr/>
          <p:nvPr/>
        </p:nvSpPr>
        <p:spPr>
          <a:xfrm>
            <a:off x="9728138" y="5299959"/>
            <a:ext cx="588987" cy="54534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063B6659-DA1F-4C59-B5BD-A96CCA527E12}"/>
              </a:ext>
            </a:extLst>
          </p:cNvPr>
          <p:cNvSpPr/>
          <p:nvPr/>
        </p:nvSpPr>
        <p:spPr>
          <a:xfrm>
            <a:off x="10723117" y="5143500"/>
            <a:ext cx="588988" cy="53066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C895447E-DFAB-4CF3-9D17-B9D7C5A981CB}"/>
              </a:ext>
            </a:extLst>
          </p:cNvPr>
          <p:cNvSpPr/>
          <p:nvPr/>
        </p:nvSpPr>
        <p:spPr>
          <a:xfrm>
            <a:off x="567549" y="7149674"/>
            <a:ext cx="2069406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63EEBCB-CDAD-489C-BB3E-E8BB8C10EB99}"/>
              </a:ext>
            </a:extLst>
          </p:cNvPr>
          <p:cNvCxnSpPr>
            <a:cxnSpLocks/>
          </p:cNvCxnSpPr>
          <p:nvPr/>
        </p:nvCxnSpPr>
        <p:spPr>
          <a:xfrm flipH="1">
            <a:off x="1359053" y="5803874"/>
            <a:ext cx="164948" cy="1320826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bject 40">
            <a:extLst>
              <a:ext uri="{FF2B5EF4-FFF2-40B4-BE49-F238E27FC236}">
                <a16:creationId xmlns:a16="http://schemas.microsoft.com/office/drawing/2014/main" id="{6929E3D2-C1D8-4DDD-9257-09EB35950819}"/>
              </a:ext>
            </a:extLst>
          </p:cNvPr>
          <p:cNvSpPr txBox="1"/>
          <p:nvPr/>
        </p:nvSpPr>
        <p:spPr>
          <a:xfrm>
            <a:off x="567548" y="7165006"/>
            <a:ext cx="204753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청주대교 사거리</a:t>
            </a:r>
            <a:endParaRPr lang="en-US" sz="20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95E6919-8672-4B31-9F79-C13B7FB5FF2A}"/>
              </a:ext>
            </a:extLst>
          </p:cNvPr>
          <p:cNvCxnSpPr>
            <a:cxnSpLocks/>
          </p:cNvCxnSpPr>
          <p:nvPr/>
        </p:nvCxnSpPr>
        <p:spPr>
          <a:xfrm flipH="1">
            <a:off x="3136496" y="4811419"/>
            <a:ext cx="168973" cy="369436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EED8776C-B547-4303-B127-B33A5BD7EC75}"/>
              </a:ext>
            </a:extLst>
          </p:cNvPr>
          <p:cNvSpPr/>
          <p:nvPr/>
        </p:nvSpPr>
        <p:spPr>
          <a:xfrm>
            <a:off x="3285216" y="4379477"/>
            <a:ext cx="1596017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Object 40">
            <a:extLst>
              <a:ext uri="{FF2B5EF4-FFF2-40B4-BE49-F238E27FC236}">
                <a16:creationId xmlns:a16="http://schemas.microsoft.com/office/drawing/2014/main" id="{7AAEEE8C-E32E-42BF-ABC5-B92C4C5E74EF}"/>
              </a:ext>
            </a:extLst>
          </p:cNvPr>
          <p:cNvSpPr txBox="1"/>
          <p:nvPr/>
        </p:nvSpPr>
        <p:spPr>
          <a:xfrm>
            <a:off x="3297711" y="4409649"/>
            <a:ext cx="158352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상당 사거리</a:t>
            </a:r>
            <a:endParaRPr lang="en-US" sz="20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EB43AB09-45BE-43E8-ADD1-CB2C6F46C7E7}"/>
              </a:ext>
            </a:extLst>
          </p:cNvPr>
          <p:cNvSpPr/>
          <p:nvPr/>
        </p:nvSpPr>
        <p:spPr>
          <a:xfrm>
            <a:off x="304800" y="266700"/>
            <a:ext cx="51816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Object 32">
            <a:extLst>
              <a:ext uri="{FF2B5EF4-FFF2-40B4-BE49-F238E27FC236}">
                <a16:creationId xmlns:a16="http://schemas.microsoft.com/office/drawing/2014/main" id="{6C2AF8A4-9BA9-454A-A4A1-DC4EFD41B62D}"/>
              </a:ext>
            </a:extLst>
          </p:cNvPr>
          <p:cNvSpPr txBox="1"/>
          <p:nvPr/>
        </p:nvSpPr>
        <p:spPr>
          <a:xfrm>
            <a:off x="157375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3 .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교통분석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8227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2" grpId="0" animBg="1"/>
      <p:bldP spid="35" grpId="0" animBg="1"/>
      <p:bldP spid="41" grpId="0" animBg="1"/>
      <p:bldP spid="43" grpId="0" animBg="1"/>
      <p:bldP spid="25" grpId="0" animBg="1"/>
      <p:bldP spid="37" grpId="0"/>
      <p:bldP spid="46" grpId="0" animBg="1"/>
      <p:bldP spid="4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A3FA2CE4-10CA-44C7-BCA9-978CE2502D2A}"/>
              </a:ext>
            </a:extLst>
          </p:cNvPr>
          <p:cNvSpPr/>
          <p:nvPr/>
        </p:nvSpPr>
        <p:spPr>
          <a:xfrm>
            <a:off x="6324601" y="1290628"/>
            <a:ext cx="3032240" cy="1663440"/>
          </a:xfrm>
          <a:prstGeom prst="roundRect">
            <a:avLst>
              <a:gd name="adj" fmla="val 13618"/>
            </a:avLst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Object 10">
            <a:extLst>
              <a:ext uri="{FF2B5EF4-FFF2-40B4-BE49-F238E27FC236}">
                <a16:creationId xmlns:a16="http://schemas.microsoft.com/office/drawing/2014/main" id="{60A61C0C-9488-4257-A6D6-A70B5F35060D}"/>
              </a:ext>
            </a:extLst>
          </p:cNvPr>
          <p:cNvSpPr txBox="1"/>
          <p:nvPr/>
        </p:nvSpPr>
        <p:spPr>
          <a:xfrm>
            <a:off x="397955" y="1594468"/>
            <a:ext cx="4240895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 데이터가 주어지지 않은 도로 제거</a:t>
            </a:r>
            <a:endParaRPr lang="en-US" altLang="ko-KR" sz="12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1120675" y="8736260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4212319" y="8738409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7197940" y="8736260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96180" y="9944100"/>
            <a:ext cx="73452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visualization/3.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교통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연도별 도로망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교통량 시각화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.html</a:t>
            </a: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3063139" y="5782195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A8876CC9-302E-45B0-A909-186CFF0995BF}"/>
              </a:ext>
            </a:extLst>
          </p:cNvPr>
          <p:cNvSpPr txBox="1"/>
          <p:nvPr/>
        </p:nvSpPr>
        <p:spPr>
          <a:xfrm>
            <a:off x="348493" y="2476500"/>
            <a:ext cx="8871707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원도심 교통량 시각화</a:t>
            </a:r>
            <a:r>
              <a:rPr lang="en-US" altLang="ko-KR" sz="2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(Folium)</a:t>
            </a:r>
            <a:endParaRPr lang="en-US" sz="2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A98AD695-64B4-4A79-9500-325539881A3C}"/>
              </a:ext>
            </a:extLst>
          </p:cNvPr>
          <p:cNvSpPr/>
          <p:nvPr/>
        </p:nvSpPr>
        <p:spPr>
          <a:xfrm rot="5400000">
            <a:off x="6034939" y="5786834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7E60988-DD0B-47E5-8EB9-32ACF73003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6" t="4750" r="5254" b="2746"/>
          <a:stretch/>
        </p:blipFill>
        <p:spPr>
          <a:xfrm>
            <a:off x="13167119" y="413384"/>
            <a:ext cx="4830432" cy="9515873"/>
          </a:xfrm>
          <a:prstGeom prst="rect">
            <a:avLst/>
          </a:prstGeom>
        </p:spPr>
      </p:pic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049DFDE4-3329-466C-A313-71B39582C2E6}"/>
              </a:ext>
            </a:extLst>
          </p:cNvPr>
          <p:cNvSpPr/>
          <p:nvPr/>
        </p:nvSpPr>
        <p:spPr>
          <a:xfrm>
            <a:off x="6462570" y="1455293"/>
            <a:ext cx="304800" cy="304628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AE22ED43-BBDB-47B0-8D24-992CE81B74EE}"/>
              </a:ext>
            </a:extLst>
          </p:cNvPr>
          <p:cNvSpPr/>
          <p:nvPr/>
        </p:nvSpPr>
        <p:spPr>
          <a:xfrm>
            <a:off x="6462264" y="1792014"/>
            <a:ext cx="304800" cy="304628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6D608683-67D4-4DD3-AE94-231C4C8200CE}"/>
              </a:ext>
            </a:extLst>
          </p:cNvPr>
          <p:cNvSpPr/>
          <p:nvPr/>
        </p:nvSpPr>
        <p:spPr>
          <a:xfrm>
            <a:off x="6453769" y="2164217"/>
            <a:ext cx="304800" cy="304628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1EC43DC-C50C-41CA-A413-3DEDF39EA6A0}"/>
              </a:ext>
            </a:extLst>
          </p:cNvPr>
          <p:cNvSpPr txBox="1"/>
          <p:nvPr/>
        </p:nvSpPr>
        <p:spPr>
          <a:xfrm>
            <a:off x="6773733" y="1411973"/>
            <a:ext cx="2553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0% ~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C265922-7748-4748-AEA9-AFCDE5DE4892}"/>
              </a:ext>
            </a:extLst>
          </p:cNvPr>
          <p:cNvSpPr txBox="1"/>
          <p:nvPr/>
        </p:nvSpPr>
        <p:spPr>
          <a:xfrm>
            <a:off x="6751070" y="1764503"/>
            <a:ext cx="26732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25% ~ 50%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5B45FC4-2131-42AD-9FB1-6A2281C65FB6}"/>
              </a:ext>
            </a:extLst>
          </p:cNvPr>
          <p:cNvSpPr txBox="1"/>
          <p:nvPr/>
        </p:nvSpPr>
        <p:spPr>
          <a:xfrm>
            <a:off x="6767064" y="2158850"/>
            <a:ext cx="26732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50% ~ 75%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0F22D0DB-C894-4A26-87A4-D8A2D0524866}"/>
              </a:ext>
            </a:extLst>
          </p:cNvPr>
          <p:cNvSpPr/>
          <p:nvPr/>
        </p:nvSpPr>
        <p:spPr>
          <a:xfrm>
            <a:off x="6468933" y="2536420"/>
            <a:ext cx="304800" cy="304628"/>
          </a:xfrm>
          <a:prstGeom prst="roundRect">
            <a:avLst/>
          </a:prstGeom>
          <a:solidFill>
            <a:srgbClr val="007E3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3CF39A6-BDF9-408C-BC63-9F0C14BA70AE}"/>
              </a:ext>
            </a:extLst>
          </p:cNvPr>
          <p:cNvSpPr txBox="1"/>
          <p:nvPr/>
        </p:nvSpPr>
        <p:spPr>
          <a:xfrm>
            <a:off x="6758569" y="2506837"/>
            <a:ext cx="26732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교통량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75% ~ 100%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75E74E2D-6A66-4C7E-807E-DCD6032E0172}"/>
              </a:ext>
            </a:extLst>
          </p:cNvPr>
          <p:cNvSpPr/>
          <p:nvPr/>
        </p:nvSpPr>
        <p:spPr>
          <a:xfrm>
            <a:off x="152399" y="3061128"/>
            <a:ext cx="9204441" cy="6197172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ADED6F-4ED9-4513-B30F-846CC801FF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7104" y="3182410"/>
            <a:ext cx="2829320" cy="5553850"/>
          </a:xfrm>
          <a:prstGeom prst="rect">
            <a:avLst/>
          </a:prstGeom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E69C35F0-AF65-40FD-A513-85A3D81A773F}"/>
              </a:ext>
            </a:extLst>
          </p:cNvPr>
          <p:cNvSpPr/>
          <p:nvPr/>
        </p:nvSpPr>
        <p:spPr>
          <a:xfrm rot="21208462">
            <a:off x="10390033" y="5626820"/>
            <a:ext cx="1552911" cy="383509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D0DFB576-3ECA-4300-AC4D-063AEC12B0C4}"/>
              </a:ext>
            </a:extLst>
          </p:cNvPr>
          <p:cNvSpPr/>
          <p:nvPr/>
        </p:nvSpPr>
        <p:spPr>
          <a:xfrm rot="21336785">
            <a:off x="11570316" y="3539143"/>
            <a:ext cx="408452" cy="4728867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0E8B5682-E6D0-44D4-8923-509DD0C34397}"/>
              </a:ext>
            </a:extLst>
          </p:cNvPr>
          <p:cNvSpPr/>
          <p:nvPr/>
        </p:nvSpPr>
        <p:spPr>
          <a:xfrm>
            <a:off x="9797458" y="6559424"/>
            <a:ext cx="1086336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B57871E3-D446-4BA2-BF04-CA977332CF11}"/>
              </a:ext>
            </a:extLst>
          </p:cNvPr>
          <p:cNvCxnSpPr>
            <a:cxnSpLocks/>
          </p:cNvCxnSpPr>
          <p:nvPr/>
        </p:nvCxnSpPr>
        <p:spPr>
          <a:xfrm flipH="1">
            <a:off x="10318343" y="6073189"/>
            <a:ext cx="109856" cy="486235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bject 40">
            <a:extLst>
              <a:ext uri="{FF2B5EF4-FFF2-40B4-BE49-F238E27FC236}">
                <a16:creationId xmlns:a16="http://schemas.microsoft.com/office/drawing/2014/main" id="{7F83176F-E4F8-4682-87E7-817970CB4F6B}"/>
              </a:ext>
            </a:extLst>
          </p:cNvPr>
          <p:cNvSpPr txBox="1"/>
          <p:nvPr/>
        </p:nvSpPr>
        <p:spPr>
          <a:xfrm>
            <a:off x="9760212" y="6610226"/>
            <a:ext cx="113700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사직대로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EF290BAE-B656-4911-997A-1FF8E157999D}"/>
              </a:ext>
            </a:extLst>
          </p:cNvPr>
          <p:cNvCxnSpPr>
            <a:cxnSpLocks/>
          </p:cNvCxnSpPr>
          <p:nvPr/>
        </p:nvCxnSpPr>
        <p:spPr>
          <a:xfrm flipH="1">
            <a:off x="11762232" y="3236731"/>
            <a:ext cx="196336" cy="293717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034BE8F6-5A58-45D1-B38C-22DFA35EDD68}"/>
              </a:ext>
            </a:extLst>
          </p:cNvPr>
          <p:cNvSpPr/>
          <p:nvPr/>
        </p:nvSpPr>
        <p:spPr>
          <a:xfrm>
            <a:off x="11905757" y="2832805"/>
            <a:ext cx="922027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Object 40">
            <a:extLst>
              <a:ext uri="{FF2B5EF4-FFF2-40B4-BE49-F238E27FC236}">
                <a16:creationId xmlns:a16="http://schemas.microsoft.com/office/drawing/2014/main" id="{B251628E-6229-46E2-BFE2-4417F35FEB12}"/>
              </a:ext>
            </a:extLst>
          </p:cNvPr>
          <p:cNvSpPr txBox="1"/>
          <p:nvPr/>
        </p:nvSpPr>
        <p:spPr>
          <a:xfrm>
            <a:off x="11918252" y="2866291"/>
            <a:ext cx="89173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상당로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D2A022F-2B29-474A-B55D-1BC621CEB5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955" y="3205658"/>
            <a:ext cx="2624104" cy="553060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617757E-2FC9-4176-8540-750B8D5BE5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9258" y="3210898"/>
            <a:ext cx="2478624" cy="552536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49CD707-111E-4278-B8A5-FFCC3022D3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23074" y="3201496"/>
            <a:ext cx="2592395" cy="5534764"/>
          </a:xfrm>
          <a:prstGeom prst="rect">
            <a:avLst/>
          </a:prstGeom>
        </p:spPr>
      </p:pic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EBCD151D-EB43-4946-A26A-2054F5F555E4}"/>
              </a:ext>
            </a:extLst>
          </p:cNvPr>
          <p:cNvSpPr/>
          <p:nvPr/>
        </p:nvSpPr>
        <p:spPr>
          <a:xfrm>
            <a:off x="304800" y="266700"/>
            <a:ext cx="51816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Object 32">
            <a:extLst>
              <a:ext uri="{FF2B5EF4-FFF2-40B4-BE49-F238E27FC236}">
                <a16:creationId xmlns:a16="http://schemas.microsoft.com/office/drawing/2014/main" id="{07D525CC-E22D-40F3-8455-9F49E3CF7E04}"/>
              </a:ext>
            </a:extLst>
          </p:cNvPr>
          <p:cNvSpPr txBox="1"/>
          <p:nvPr/>
        </p:nvSpPr>
        <p:spPr>
          <a:xfrm>
            <a:off x="157375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3 .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교통분석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9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41" grpId="0" animBg="1"/>
      <p:bldP spid="43" grpId="0" animBg="1"/>
      <p:bldP spid="51" grpId="0"/>
      <p:bldP spid="54" grpId="0" animBg="1"/>
      <p:bldP spid="5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>
            <a:extLst>
              <a:ext uri="{FF2B5EF4-FFF2-40B4-BE49-F238E27FC236}">
                <a16:creationId xmlns:a16="http://schemas.microsoft.com/office/drawing/2014/main" id="{9B967BB7-7AFA-4553-A457-073E173EC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498" y="3440862"/>
            <a:ext cx="2829320" cy="5553850"/>
          </a:xfrm>
          <a:prstGeom prst="rect">
            <a:avLst/>
          </a:prstGeom>
        </p:spPr>
      </p:pic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C4F94E74-A6C8-4BE3-912C-8465FAF555A6}"/>
              </a:ext>
            </a:extLst>
          </p:cNvPr>
          <p:cNvSpPr/>
          <p:nvPr/>
        </p:nvSpPr>
        <p:spPr>
          <a:xfrm rot="21208462">
            <a:off x="10208427" y="5885272"/>
            <a:ext cx="1552911" cy="383509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6E4E1B15-9A33-43D4-BFAA-268AEA1AD637}"/>
              </a:ext>
            </a:extLst>
          </p:cNvPr>
          <p:cNvSpPr/>
          <p:nvPr/>
        </p:nvSpPr>
        <p:spPr>
          <a:xfrm rot="21336785">
            <a:off x="11388710" y="3797595"/>
            <a:ext cx="408452" cy="4728867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E0FD7994-FB11-4D45-A35E-CC4E2AC7EB80}"/>
              </a:ext>
            </a:extLst>
          </p:cNvPr>
          <p:cNvSpPr/>
          <p:nvPr/>
        </p:nvSpPr>
        <p:spPr>
          <a:xfrm>
            <a:off x="9696295" y="6825580"/>
            <a:ext cx="1086336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9FFFB27F-F6DC-4154-88EF-B7829354DFD0}"/>
              </a:ext>
            </a:extLst>
          </p:cNvPr>
          <p:cNvCxnSpPr>
            <a:cxnSpLocks/>
          </p:cNvCxnSpPr>
          <p:nvPr/>
        </p:nvCxnSpPr>
        <p:spPr>
          <a:xfrm flipH="1">
            <a:off x="10173583" y="6253979"/>
            <a:ext cx="40826" cy="54304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bject 40">
            <a:extLst>
              <a:ext uri="{FF2B5EF4-FFF2-40B4-BE49-F238E27FC236}">
                <a16:creationId xmlns:a16="http://schemas.microsoft.com/office/drawing/2014/main" id="{70FA38D9-43B0-4D95-BE7B-7B96B02960D9}"/>
              </a:ext>
            </a:extLst>
          </p:cNvPr>
          <p:cNvSpPr txBox="1"/>
          <p:nvPr/>
        </p:nvSpPr>
        <p:spPr>
          <a:xfrm>
            <a:off x="9659049" y="6876382"/>
            <a:ext cx="113700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사직대로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E8CE4687-739D-46A8-912D-3D651FD20CC3}"/>
              </a:ext>
            </a:extLst>
          </p:cNvPr>
          <p:cNvCxnSpPr>
            <a:cxnSpLocks/>
          </p:cNvCxnSpPr>
          <p:nvPr/>
        </p:nvCxnSpPr>
        <p:spPr>
          <a:xfrm flipH="1">
            <a:off x="11580626" y="3495183"/>
            <a:ext cx="196336" cy="29371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CBEEB01C-6225-4835-9AC2-12EF93DEEA3D}"/>
              </a:ext>
            </a:extLst>
          </p:cNvPr>
          <p:cNvSpPr/>
          <p:nvPr/>
        </p:nvSpPr>
        <p:spPr>
          <a:xfrm>
            <a:off x="11724151" y="3091257"/>
            <a:ext cx="922027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Object 40">
            <a:extLst>
              <a:ext uri="{FF2B5EF4-FFF2-40B4-BE49-F238E27FC236}">
                <a16:creationId xmlns:a16="http://schemas.microsoft.com/office/drawing/2014/main" id="{856E2217-EB7B-4C16-9E15-8F570F530CCA}"/>
              </a:ext>
            </a:extLst>
          </p:cNvPr>
          <p:cNvSpPr txBox="1"/>
          <p:nvPr/>
        </p:nvSpPr>
        <p:spPr>
          <a:xfrm>
            <a:off x="11736646" y="3124743"/>
            <a:ext cx="89173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상당로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105086" y="9941123"/>
            <a:ext cx="68291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visualization/3.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교통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버스정류장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&amp;</a:t>
            </a:r>
            <a:r>
              <a:rPr lang="ko-KR" altLang="en-US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승하차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A8876CC9-302E-45B0-A909-186CFF0995BF}"/>
              </a:ext>
            </a:extLst>
          </p:cNvPr>
          <p:cNvSpPr txBox="1"/>
          <p:nvPr/>
        </p:nvSpPr>
        <p:spPr>
          <a:xfrm>
            <a:off x="218190" y="2427797"/>
            <a:ext cx="518160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버스정류장 </a:t>
            </a:r>
            <a:r>
              <a:rPr lang="en-US" altLang="ko-KR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28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승</a:t>
            </a:r>
            <a:r>
              <a:rPr lang="ko-KR" altLang="en-US" sz="2800" b="1" dirty="0" err="1">
                <a:solidFill>
                  <a:srgbClr val="00153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28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하차</a:t>
            </a:r>
            <a:r>
              <a:rPr lang="ko-KR" altLang="en-US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8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</a:t>
            </a:r>
            <a:endParaRPr lang="en-US" sz="28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F76D9361-4BFA-4771-924D-71B5C23095BE}"/>
              </a:ext>
            </a:extLst>
          </p:cNvPr>
          <p:cNvSpPr/>
          <p:nvPr/>
        </p:nvSpPr>
        <p:spPr>
          <a:xfrm>
            <a:off x="304800" y="266700"/>
            <a:ext cx="51816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Object 32">
            <a:extLst>
              <a:ext uri="{FF2B5EF4-FFF2-40B4-BE49-F238E27FC236}">
                <a16:creationId xmlns:a16="http://schemas.microsoft.com/office/drawing/2014/main" id="{CF96CC19-095E-4B7E-9CEE-8D6036E1576F}"/>
              </a:ext>
            </a:extLst>
          </p:cNvPr>
          <p:cNvSpPr txBox="1"/>
          <p:nvPr/>
        </p:nvSpPr>
        <p:spPr>
          <a:xfrm>
            <a:off x="157375" y="553853"/>
            <a:ext cx="54120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3 .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교통분석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7E60988-DD0B-47E5-8EB9-32ACF730035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6" t="4750" r="5254" b="2746"/>
          <a:stretch/>
        </p:blipFill>
        <p:spPr>
          <a:xfrm>
            <a:off x="13167119" y="413384"/>
            <a:ext cx="4830432" cy="9515873"/>
          </a:xfrm>
          <a:prstGeom prst="rect">
            <a:avLst/>
          </a:prstGeom>
        </p:spPr>
      </p:pic>
      <p:sp>
        <p:nvSpPr>
          <p:cNvPr id="34" name="Object 10">
            <a:extLst>
              <a:ext uri="{FF2B5EF4-FFF2-40B4-BE49-F238E27FC236}">
                <a16:creationId xmlns:a16="http://schemas.microsoft.com/office/drawing/2014/main" id="{82BE67A9-22E5-410D-B225-67822945EB2B}"/>
              </a:ext>
            </a:extLst>
          </p:cNvPr>
          <p:cNvSpPr txBox="1"/>
          <p:nvPr/>
        </p:nvSpPr>
        <p:spPr>
          <a:xfrm>
            <a:off x="398608" y="1603872"/>
            <a:ext cx="4671790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승하차량이 많을수록 빨간색 계열로 시각화됨</a:t>
            </a:r>
            <a:endParaRPr lang="en-US" altLang="ko-KR" sz="12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331FFA18-DE16-4BAE-B8B5-F7069C4D8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188" y="2980199"/>
            <a:ext cx="4980631" cy="674696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406AAC3-3BB5-4E6B-9F55-BC987342B0E8}"/>
              </a:ext>
            </a:extLst>
          </p:cNvPr>
          <p:cNvCxnSpPr>
            <a:cxnSpLocks/>
          </p:cNvCxnSpPr>
          <p:nvPr/>
        </p:nvCxnSpPr>
        <p:spPr>
          <a:xfrm flipH="1">
            <a:off x="3505201" y="3164972"/>
            <a:ext cx="2079985" cy="2283328"/>
          </a:xfrm>
          <a:prstGeom prst="line">
            <a:avLst/>
          </a:prstGeom>
          <a:ln w="57150">
            <a:solidFill>
              <a:srgbClr val="0000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541FE7F-BC05-4BE4-8908-9910AE05D923}"/>
              </a:ext>
            </a:extLst>
          </p:cNvPr>
          <p:cNvCxnSpPr>
            <a:cxnSpLocks/>
          </p:cNvCxnSpPr>
          <p:nvPr/>
        </p:nvCxnSpPr>
        <p:spPr>
          <a:xfrm flipH="1" flipV="1">
            <a:off x="3505200" y="7962900"/>
            <a:ext cx="2064206" cy="1447802"/>
          </a:xfrm>
          <a:prstGeom prst="line">
            <a:avLst/>
          </a:prstGeom>
          <a:ln w="57150">
            <a:solidFill>
              <a:srgbClr val="0000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CC048318-AD47-438B-8916-B1B434316D62}"/>
              </a:ext>
            </a:extLst>
          </p:cNvPr>
          <p:cNvSpPr/>
          <p:nvPr/>
        </p:nvSpPr>
        <p:spPr>
          <a:xfrm>
            <a:off x="2036582" y="5372100"/>
            <a:ext cx="1544818" cy="2681648"/>
          </a:xfrm>
          <a:prstGeom prst="roundRect">
            <a:avLst/>
          </a:prstGeom>
          <a:noFill/>
          <a:ln w="5715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51FA93AF-52D7-4090-A7BF-6C7848238E6C}"/>
              </a:ext>
            </a:extLst>
          </p:cNvPr>
          <p:cNvSpPr/>
          <p:nvPr/>
        </p:nvSpPr>
        <p:spPr>
          <a:xfrm>
            <a:off x="3262657" y="9257252"/>
            <a:ext cx="1962162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Object 40">
            <a:extLst>
              <a:ext uri="{FF2B5EF4-FFF2-40B4-BE49-F238E27FC236}">
                <a16:creationId xmlns:a16="http://schemas.microsoft.com/office/drawing/2014/main" id="{5A93831E-0A01-477B-A739-D6E2A64FE73E}"/>
              </a:ext>
            </a:extLst>
          </p:cNvPr>
          <p:cNvSpPr txBox="1"/>
          <p:nvPr/>
        </p:nvSpPr>
        <p:spPr>
          <a:xfrm>
            <a:off x="3320143" y="9308998"/>
            <a:ext cx="1906830" cy="3515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반경 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5.5km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6FA5E8-8D46-4C5F-88FB-627C49D5A9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5186" y="3124744"/>
            <a:ext cx="3166744" cy="6332704"/>
          </a:xfrm>
          <a:prstGeom prst="roundRect">
            <a:avLst>
              <a:gd name="adj" fmla="val 3433"/>
            </a:avLst>
          </a:prstGeom>
          <a:ln w="57150">
            <a:solidFill>
              <a:srgbClr val="00007A"/>
            </a:solidFill>
          </a:ln>
        </p:spPr>
      </p:pic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89F1183A-270B-4BBB-925C-2C6CF46B1FDC}"/>
              </a:ext>
            </a:extLst>
          </p:cNvPr>
          <p:cNvSpPr/>
          <p:nvPr/>
        </p:nvSpPr>
        <p:spPr>
          <a:xfrm>
            <a:off x="7410779" y="9010343"/>
            <a:ext cx="1356931" cy="459295"/>
          </a:xfrm>
          <a:prstGeom prst="roundRect">
            <a:avLst>
              <a:gd name="adj" fmla="val 27727"/>
            </a:avLst>
          </a:prstGeom>
          <a:solidFill>
            <a:schemeClr val="bg1"/>
          </a:solidFill>
          <a:ln w="5715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Object 40">
            <a:extLst>
              <a:ext uri="{FF2B5EF4-FFF2-40B4-BE49-F238E27FC236}">
                <a16:creationId xmlns:a16="http://schemas.microsoft.com/office/drawing/2014/main" id="{15CDAD29-3582-44B2-8B97-C9151735DBE1}"/>
              </a:ext>
            </a:extLst>
          </p:cNvPr>
          <p:cNvSpPr txBox="1"/>
          <p:nvPr/>
        </p:nvSpPr>
        <p:spPr>
          <a:xfrm>
            <a:off x="7468266" y="9056952"/>
            <a:ext cx="1323836" cy="3515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구역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4139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4" grpId="0"/>
      <p:bldP spid="46" grpId="0" animBg="1"/>
      <p:bldP spid="47" grpId="0"/>
      <p:bldP spid="2" grpId="0" animBg="1"/>
      <p:bldP spid="27" grpId="0" animBg="1"/>
      <p:bldP spid="2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221027A4-B71A-43F1-AFC8-9094D86AD02E}"/>
              </a:ext>
            </a:extLst>
          </p:cNvPr>
          <p:cNvSpPr/>
          <p:nvPr/>
        </p:nvSpPr>
        <p:spPr>
          <a:xfrm>
            <a:off x="6781800" y="294948"/>
            <a:ext cx="422379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7.</a:t>
            </a:r>
            <a:r>
              <a:rPr lang="ko-KR" altLang="en-US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</a:t>
            </a:r>
            <a:r>
              <a: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주차장현황</a:t>
            </a:r>
            <a:r>
              <a: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  <a:p>
            <a:r>
              <a: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14</a:t>
            </a:r>
            <a:r>
              <a:rPr lang="ko-KR" altLang="en-US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ko-KR" altLang="en-US" sz="11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청주시_불법주정차단속통계</a:t>
            </a:r>
            <a:r>
              <a: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6781800" y="1866900"/>
            <a:ext cx="11194874" cy="7956678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Object 40">
            <a:extLst>
              <a:ext uri="{FF2B5EF4-FFF2-40B4-BE49-F238E27FC236}">
                <a16:creationId xmlns:a16="http://schemas.microsoft.com/office/drawing/2014/main" id="{A1575F4D-4F50-4275-A3DC-F8E75668FE45}"/>
              </a:ext>
            </a:extLst>
          </p:cNvPr>
          <p:cNvSpPr txBox="1"/>
          <p:nvPr/>
        </p:nvSpPr>
        <p:spPr>
          <a:xfrm>
            <a:off x="6978782" y="1956196"/>
            <a:ext cx="809715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불법주정차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 &amp;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도심반경 주차장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MAP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에 추가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84" y="1866900"/>
            <a:ext cx="6334059" cy="7956678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Object 40">
            <a:extLst>
              <a:ext uri="{FF2B5EF4-FFF2-40B4-BE49-F238E27FC236}">
                <a16:creationId xmlns:a16="http://schemas.microsoft.com/office/drawing/2014/main" id="{2BF648FB-A914-4242-B302-9F3E6C28BDC7}"/>
              </a:ext>
            </a:extLst>
          </p:cNvPr>
          <p:cNvSpPr txBox="1"/>
          <p:nvPr/>
        </p:nvSpPr>
        <p:spPr>
          <a:xfrm>
            <a:off x="511180" y="1943100"/>
            <a:ext cx="653538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불법주정차 단속통계 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제작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(Folium)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3AD920-BFE1-4264-9792-4DF8AF4A1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9877" y="2370950"/>
            <a:ext cx="4934004" cy="621399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789921-22B9-4E72-B005-60E2E79A3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188" y="2357854"/>
            <a:ext cx="6040550" cy="729885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1FC9295-F691-4809-9753-6540B7EF5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0612" y="2357854"/>
            <a:ext cx="5233988" cy="6227089"/>
          </a:xfrm>
          <a:prstGeom prst="rect">
            <a:avLst/>
          </a:prstGeom>
        </p:spPr>
      </p:pic>
      <p:sp>
        <p:nvSpPr>
          <p:cNvPr id="37" name="이등변 삼각형 36">
            <a:extLst>
              <a:ext uri="{FF2B5EF4-FFF2-40B4-BE49-F238E27FC236}">
                <a16:creationId xmlns:a16="http://schemas.microsoft.com/office/drawing/2014/main" id="{DE926573-A518-4615-B531-F6521F88FBEA}"/>
              </a:ext>
            </a:extLst>
          </p:cNvPr>
          <p:cNvSpPr/>
          <p:nvPr/>
        </p:nvSpPr>
        <p:spPr>
          <a:xfrm rot="5400000">
            <a:off x="12000254" y="5214877"/>
            <a:ext cx="514577" cy="526138"/>
          </a:xfrm>
          <a:prstGeom prst="triangle">
            <a:avLst>
              <a:gd name="adj" fmla="val 50000"/>
            </a:avLst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9179E8E0-0260-461C-B0C1-3F18FB6F3487}"/>
              </a:ext>
            </a:extLst>
          </p:cNvPr>
          <p:cNvSpPr/>
          <p:nvPr/>
        </p:nvSpPr>
        <p:spPr>
          <a:xfrm>
            <a:off x="9942892" y="4285090"/>
            <a:ext cx="1396258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772EDE7A-2032-4BC8-8DD7-A589E39B9B4F}"/>
              </a:ext>
            </a:extLst>
          </p:cNvPr>
          <p:cNvSpPr/>
          <p:nvPr/>
        </p:nvSpPr>
        <p:spPr>
          <a:xfrm>
            <a:off x="8686800" y="4914690"/>
            <a:ext cx="1301925" cy="1524210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DADB1F1D-6D3D-458A-91AB-2CF0B0823C54}"/>
              </a:ext>
            </a:extLst>
          </p:cNvPr>
          <p:cNvCxnSpPr>
            <a:cxnSpLocks/>
          </p:cNvCxnSpPr>
          <p:nvPr/>
        </p:nvCxnSpPr>
        <p:spPr>
          <a:xfrm flipH="1">
            <a:off x="9906318" y="4702142"/>
            <a:ext cx="64721" cy="278519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bject 40">
            <a:extLst>
              <a:ext uri="{FF2B5EF4-FFF2-40B4-BE49-F238E27FC236}">
                <a16:creationId xmlns:a16="http://schemas.microsoft.com/office/drawing/2014/main" id="{A6EA4A28-B6A3-4EBD-A505-991CC65FC1E3}"/>
              </a:ext>
            </a:extLst>
          </p:cNvPr>
          <p:cNvSpPr txBox="1"/>
          <p:nvPr/>
        </p:nvSpPr>
        <p:spPr>
          <a:xfrm>
            <a:off x="9906318" y="4326807"/>
            <a:ext cx="139625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일대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58C75ED-967A-4070-A8B9-5BA66F5CA06A}"/>
              </a:ext>
            </a:extLst>
          </p:cNvPr>
          <p:cNvSpPr/>
          <p:nvPr/>
        </p:nvSpPr>
        <p:spPr>
          <a:xfrm>
            <a:off x="108522" y="9958121"/>
            <a:ext cx="71304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visualization/4.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불법관련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불법주정차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5F1DCDB-071D-4F26-9198-4BEB12CCEEC2}"/>
              </a:ext>
            </a:extLst>
          </p:cNvPr>
          <p:cNvSpPr/>
          <p:nvPr/>
        </p:nvSpPr>
        <p:spPr>
          <a:xfrm>
            <a:off x="12927806" y="8519284"/>
            <a:ext cx="4419600" cy="979105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F9D1889B-203B-42CC-BE00-0FD5A302CEC5}"/>
              </a:ext>
            </a:extLst>
          </p:cNvPr>
          <p:cNvSpPr/>
          <p:nvPr/>
        </p:nvSpPr>
        <p:spPr>
          <a:xfrm>
            <a:off x="15201188" y="8663076"/>
            <a:ext cx="304800" cy="304628"/>
          </a:xfrm>
          <a:prstGeom prst="roundRect">
            <a:avLst/>
          </a:prstGeom>
          <a:solidFill>
            <a:srgbClr val="080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DF49FD0-DDD3-4A88-8107-90584AF00E21}"/>
              </a:ext>
            </a:extLst>
          </p:cNvPr>
          <p:cNvSpPr/>
          <p:nvPr/>
        </p:nvSpPr>
        <p:spPr>
          <a:xfrm>
            <a:off x="15201188" y="9085684"/>
            <a:ext cx="304800" cy="304628"/>
          </a:xfrm>
          <a:prstGeom prst="roundRect">
            <a:avLst/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18D4E7-A977-46A0-8FB2-1F7981335768}"/>
              </a:ext>
            </a:extLst>
          </p:cNvPr>
          <p:cNvSpPr txBox="1"/>
          <p:nvPr/>
        </p:nvSpPr>
        <p:spPr>
          <a:xfrm>
            <a:off x="15519020" y="8656490"/>
            <a:ext cx="114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인도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보도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160C28-9209-4112-8384-A0D4A4595079}"/>
              </a:ext>
            </a:extLst>
          </p:cNvPr>
          <p:cNvSpPr txBox="1"/>
          <p:nvPr/>
        </p:nvSpPr>
        <p:spPr>
          <a:xfrm>
            <a:off x="15519020" y="9051758"/>
            <a:ext cx="12949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통합 도로망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F9D8F7B-BF70-439B-A14C-BCBE904E2713}"/>
              </a:ext>
            </a:extLst>
          </p:cNvPr>
          <p:cNvSpPr/>
          <p:nvPr/>
        </p:nvSpPr>
        <p:spPr>
          <a:xfrm>
            <a:off x="13118306" y="8673453"/>
            <a:ext cx="316323" cy="304628"/>
          </a:xfrm>
          <a:prstGeom prst="ellipse">
            <a:avLst/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6774385-91FB-4770-9A9D-B60A3DB7F9F9}"/>
              </a:ext>
            </a:extLst>
          </p:cNvPr>
          <p:cNvSpPr txBox="1"/>
          <p:nvPr/>
        </p:nvSpPr>
        <p:spPr>
          <a:xfrm>
            <a:off x="13429354" y="8635018"/>
            <a:ext cx="1758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도심반경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1.1km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83365FDF-263A-469F-B05D-6721AD37ADF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52" t="1250" r="3009" b="2871"/>
          <a:stretch/>
        </p:blipFill>
        <p:spPr>
          <a:xfrm>
            <a:off x="13130014" y="9057925"/>
            <a:ext cx="316324" cy="317891"/>
          </a:xfrm>
          <a:prstGeom prst="round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546977FC-7CA5-4451-B2AF-3DF024DE2481}"/>
              </a:ext>
            </a:extLst>
          </p:cNvPr>
          <p:cNvSpPr txBox="1"/>
          <p:nvPr/>
        </p:nvSpPr>
        <p:spPr>
          <a:xfrm>
            <a:off x="13474957" y="9051058"/>
            <a:ext cx="1758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주차장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576CA952-08D0-45F6-B852-13A568AC613A}"/>
              </a:ext>
            </a:extLst>
          </p:cNvPr>
          <p:cNvSpPr/>
          <p:nvPr/>
        </p:nvSpPr>
        <p:spPr>
          <a:xfrm>
            <a:off x="304799" y="266700"/>
            <a:ext cx="6368918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Object 32">
            <a:extLst>
              <a:ext uri="{FF2B5EF4-FFF2-40B4-BE49-F238E27FC236}">
                <a16:creationId xmlns:a16="http://schemas.microsoft.com/office/drawing/2014/main" id="{E8A5E1F6-6579-40FE-8E7C-51ED693E3631}"/>
              </a:ext>
            </a:extLst>
          </p:cNvPr>
          <p:cNvSpPr txBox="1"/>
          <p:nvPr/>
        </p:nvSpPr>
        <p:spPr>
          <a:xfrm>
            <a:off x="304800" y="537955"/>
            <a:ext cx="627630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4 .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불법관련 분석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572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1" grpId="0"/>
      <p:bldP spid="9" grpId="0" animBg="1"/>
      <p:bldP spid="21" grpId="0" animBg="1"/>
      <p:bldP spid="22" grpId="0" animBg="1"/>
      <p:bldP spid="23" grpId="0"/>
      <p:bldP spid="24" grpId="0"/>
      <p:bldP spid="17" grpId="0" animBg="1"/>
      <p:bldP spid="34" grpId="0"/>
      <p:bldP spid="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0668000" y="1968814"/>
            <a:ext cx="5105400" cy="7919643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A8876CC9-302E-45B0-A909-186CFF0995BF}"/>
              </a:ext>
            </a:extLst>
          </p:cNvPr>
          <p:cNvSpPr txBox="1"/>
          <p:nvPr/>
        </p:nvSpPr>
        <p:spPr>
          <a:xfrm>
            <a:off x="11650650" y="2469906"/>
            <a:ext cx="38003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5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개년 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112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신고 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</a:t>
            </a:r>
            <a:endParaRPr lang="en-US" sz="20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4" name="Object 10">
            <a:extLst>
              <a:ext uri="{FF2B5EF4-FFF2-40B4-BE49-F238E27FC236}">
                <a16:creationId xmlns:a16="http://schemas.microsoft.com/office/drawing/2014/main" id="{82BE67A9-22E5-410D-B225-67822945EB2B}"/>
              </a:ext>
            </a:extLst>
          </p:cNvPr>
          <p:cNvSpPr txBox="1"/>
          <p:nvPr/>
        </p:nvSpPr>
        <p:spPr>
          <a:xfrm>
            <a:off x="10662983" y="1631053"/>
            <a:ext cx="403589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승하차량이 많을수록 빨간색 계열로 시각화됨</a:t>
            </a:r>
            <a:endParaRPr lang="en-US" altLang="ko-KR" sz="12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257CDD15-CF12-4237-B9C3-F18CBE0915B8}"/>
              </a:ext>
            </a:extLst>
          </p:cNvPr>
          <p:cNvSpPr/>
          <p:nvPr/>
        </p:nvSpPr>
        <p:spPr>
          <a:xfrm>
            <a:off x="304799" y="266700"/>
            <a:ext cx="6368918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Object 32">
            <a:extLst>
              <a:ext uri="{FF2B5EF4-FFF2-40B4-BE49-F238E27FC236}">
                <a16:creationId xmlns:a16="http://schemas.microsoft.com/office/drawing/2014/main" id="{99DC3770-29C8-4E2F-82F7-DC19E0935138}"/>
              </a:ext>
            </a:extLst>
          </p:cNvPr>
          <p:cNvSpPr txBox="1"/>
          <p:nvPr/>
        </p:nvSpPr>
        <p:spPr>
          <a:xfrm>
            <a:off x="304800" y="537955"/>
            <a:ext cx="627630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4 .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불법관련 분석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0616F22-6D48-4544-AFBC-EF7D191EE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9210" y="2943163"/>
            <a:ext cx="3985570" cy="6238937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9BFEB2A4-B654-4724-AA63-3FA061B2050B}"/>
              </a:ext>
            </a:extLst>
          </p:cNvPr>
          <p:cNvSpPr/>
          <p:nvPr/>
        </p:nvSpPr>
        <p:spPr>
          <a:xfrm>
            <a:off x="11127993" y="2880375"/>
            <a:ext cx="4006725" cy="6291366"/>
          </a:xfrm>
          <a:prstGeom prst="rect">
            <a:avLst/>
          </a:prstGeom>
          <a:blipFill dpi="0" rotWithShape="1">
            <a:blip r:embed="rId4">
              <a:alphaModFix amt="6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183E429-4386-40F8-95C9-0DC240BEE641}"/>
              </a:ext>
            </a:extLst>
          </p:cNvPr>
          <p:cNvSpPr/>
          <p:nvPr/>
        </p:nvSpPr>
        <p:spPr>
          <a:xfrm rot="4885410">
            <a:off x="12080083" y="4954918"/>
            <a:ext cx="2544136" cy="2195264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7037F8D-2F35-4B31-B473-82FC3FD2C930}"/>
              </a:ext>
            </a:extLst>
          </p:cNvPr>
          <p:cNvSpPr/>
          <p:nvPr/>
        </p:nvSpPr>
        <p:spPr>
          <a:xfrm>
            <a:off x="13952185" y="3817938"/>
            <a:ext cx="2252425" cy="429352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B539FD60-4F94-412C-8C72-282B115CD4EF}"/>
              </a:ext>
            </a:extLst>
          </p:cNvPr>
          <p:cNvCxnSpPr>
            <a:cxnSpLocks/>
          </p:cNvCxnSpPr>
          <p:nvPr/>
        </p:nvCxnSpPr>
        <p:spPr>
          <a:xfrm flipV="1">
            <a:off x="14045057" y="4231906"/>
            <a:ext cx="91415" cy="44906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bject 40">
            <a:extLst>
              <a:ext uri="{FF2B5EF4-FFF2-40B4-BE49-F238E27FC236}">
                <a16:creationId xmlns:a16="http://schemas.microsoft.com/office/drawing/2014/main" id="{D030C5C0-5F1E-4204-8856-83FEB2D00989}"/>
              </a:ext>
            </a:extLst>
          </p:cNvPr>
          <p:cNvSpPr txBox="1"/>
          <p:nvPr/>
        </p:nvSpPr>
        <p:spPr>
          <a:xfrm>
            <a:off x="13937848" y="3852831"/>
            <a:ext cx="218405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상당로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＆ </a:t>
            </a:r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일대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7546FF27-C19F-49EE-A55A-5935DCBB7B66}"/>
              </a:ext>
            </a:extLst>
          </p:cNvPr>
          <p:cNvSpPr/>
          <p:nvPr/>
        </p:nvSpPr>
        <p:spPr>
          <a:xfrm>
            <a:off x="2302666" y="1948257"/>
            <a:ext cx="7930539" cy="7919643"/>
          </a:xfrm>
          <a:prstGeom prst="roundRect">
            <a:avLst>
              <a:gd name="adj" fmla="val 6180"/>
            </a:avLst>
          </a:prstGeom>
          <a:noFill/>
          <a:ln w="28575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Object 40">
            <a:extLst>
              <a:ext uri="{FF2B5EF4-FFF2-40B4-BE49-F238E27FC236}">
                <a16:creationId xmlns:a16="http://schemas.microsoft.com/office/drawing/2014/main" id="{A769A881-DC8F-4A89-A3EE-2C707E5BA577}"/>
              </a:ext>
            </a:extLst>
          </p:cNvPr>
          <p:cNvSpPr txBox="1"/>
          <p:nvPr/>
        </p:nvSpPr>
        <p:spPr>
          <a:xfrm>
            <a:off x="2537005" y="2137932"/>
            <a:ext cx="466774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5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개년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112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신고통계 </a:t>
            </a:r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격자매핑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＆ 시각화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6" name="이등변 삼각형 45">
            <a:extLst>
              <a:ext uri="{FF2B5EF4-FFF2-40B4-BE49-F238E27FC236}">
                <a16:creationId xmlns:a16="http://schemas.microsoft.com/office/drawing/2014/main" id="{CD515C27-923C-4DD0-8929-72371D87722B}"/>
              </a:ext>
            </a:extLst>
          </p:cNvPr>
          <p:cNvSpPr/>
          <p:nvPr/>
        </p:nvSpPr>
        <p:spPr>
          <a:xfrm rot="5400000">
            <a:off x="6081642" y="4907698"/>
            <a:ext cx="527328" cy="471604"/>
          </a:xfrm>
          <a:prstGeom prst="triangle">
            <a:avLst>
              <a:gd name="adj" fmla="val 50000"/>
            </a:avLst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68B31213-DFC1-4F4C-9F95-EAFC635599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5343" y="2568621"/>
            <a:ext cx="3613939" cy="694570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59F007E3-25CA-4936-B704-588E8B5963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0605" y="5590388"/>
            <a:ext cx="1772260" cy="1686424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sp>
        <p:nvSpPr>
          <p:cNvPr id="47" name="이등변 삼각형 46">
            <a:extLst>
              <a:ext uri="{FF2B5EF4-FFF2-40B4-BE49-F238E27FC236}">
                <a16:creationId xmlns:a16="http://schemas.microsoft.com/office/drawing/2014/main" id="{C08C85CA-FF97-42B9-A30F-159754F798C7}"/>
              </a:ext>
            </a:extLst>
          </p:cNvPr>
          <p:cNvSpPr/>
          <p:nvPr/>
        </p:nvSpPr>
        <p:spPr>
          <a:xfrm rot="16200000">
            <a:off x="4179367" y="6259606"/>
            <a:ext cx="416064" cy="347987"/>
          </a:xfrm>
          <a:prstGeom prst="triangle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6BFE329F-8208-486B-91A1-23F8458EB0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73717" y="2565068"/>
            <a:ext cx="3113417" cy="5804799"/>
          </a:xfrm>
          <a:prstGeom prst="rect">
            <a:avLst/>
          </a:prstGeom>
        </p:spPr>
      </p:pic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49949699-1811-4297-BF47-8757888B3E97}"/>
              </a:ext>
            </a:extLst>
          </p:cNvPr>
          <p:cNvSpPr/>
          <p:nvPr/>
        </p:nvSpPr>
        <p:spPr>
          <a:xfrm>
            <a:off x="6804205" y="8115299"/>
            <a:ext cx="2954543" cy="1600201"/>
          </a:xfrm>
          <a:prstGeom prst="roundRect">
            <a:avLst>
              <a:gd name="adj" fmla="val 8259"/>
            </a:avLst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A480B477-7E36-488D-A28A-EFA61031B672}"/>
              </a:ext>
            </a:extLst>
          </p:cNvPr>
          <p:cNvSpPr/>
          <p:nvPr/>
        </p:nvSpPr>
        <p:spPr>
          <a:xfrm>
            <a:off x="6893590" y="8216680"/>
            <a:ext cx="304800" cy="304628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0E62E819-5B82-4B12-8479-1AA933AA0E44}"/>
              </a:ext>
            </a:extLst>
          </p:cNvPr>
          <p:cNvSpPr/>
          <p:nvPr/>
        </p:nvSpPr>
        <p:spPr>
          <a:xfrm>
            <a:off x="6893284" y="8571540"/>
            <a:ext cx="304800" cy="304628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CA21F463-65B6-4503-BD91-03B26F672A8C}"/>
              </a:ext>
            </a:extLst>
          </p:cNvPr>
          <p:cNvSpPr/>
          <p:nvPr/>
        </p:nvSpPr>
        <p:spPr>
          <a:xfrm>
            <a:off x="6884789" y="8943743"/>
            <a:ext cx="304800" cy="304628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AFCF63A-6A87-411D-8D94-98B566E6594E}"/>
              </a:ext>
            </a:extLst>
          </p:cNvPr>
          <p:cNvSpPr txBox="1"/>
          <p:nvPr/>
        </p:nvSpPr>
        <p:spPr>
          <a:xfrm>
            <a:off x="7204753" y="8191500"/>
            <a:ext cx="25539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신고건수 상위 </a:t>
            </a:r>
            <a:r>
              <a:rPr lang="en-US" altLang="ko-KR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0% ~</a:t>
            </a:r>
            <a:r>
              <a:rPr lang="ko-KR" altLang="en-US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25%</a:t>
            </a:r>
            <a:endParaRPr lang="ko-KR" altLang="en-US" sz="1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5E1C8E8-5E69-44AF-B58E-D5889F605018}"/>
              </a:ext>
            </a:extLst>
          </p:cNvPr>
          <p:cNvSpPr txBox="1"/>
          <p:nvPr/>
        </p:nvSpPr>
        <p:spPr>
          <a:xfrm>
            <a:off x="7182090" y="8544030"/>
            <a:ext cx="26732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신고건수 상위 </a:t>
            </a:r>
            <a:r>
              <a:rPr lang="en-US" altLang="ko-KR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25% ~ 50%</a:t>
            </a:r>
            <a:endParaRPr lang="ko-KR" altLang="en-US" sz="1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F112C6A-6F7F-4F14-A338-B3E37E722C31}"/>
              </a:ext>
            </a:extLst>
          </p:cNvPr>
          <p:cNvSpPr txBox="1"/>
          <p:nvPr/>
        </p:nvSpPr>
        <p:spPr>
          <a:xfrm>
            <a:off x="7198084" y="8938377"/>
            <a:ext cx="26732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신고건수 상위 </a:t>
            </a:r>
            <a:r>
              <a:rPr lang="en-US" altLang="ko-KR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50% ~ 75%</a:t>
            </a:r>
            <a:endParaRPr lang="ko-KR" altLang="en-US" sz="1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31AEB659-589A-4CD6-8B42-32D212A443AC}"/>
              </a:ext>
            </a:extLst>
          </p:cNvPr>
          <p:cNvSpPr/>
          <p:nvPr/>
        </p:nvSpPr>
        <p:spPr>
          <a:xfrm>
            <a:off x="6893590" y="9297755"/>
            <a:ext cx="304800" cy="304628"/>
          </a:xfrm>
          <a:prstGeom prst="roundRect">
            <a:avLst/>
          </a:prstGeom>
          <a:solidFill>
            <a:srgbClr val="007E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489B389-1D9D-4E31-A222-B672250B98F5}"/>
              </a:ext>
            </a:extLst>
          </p:cNvPr>
          <p:cNvSpPr txBox="1"/>
          <p:nvPr/>
        </p:nvSpPr>
        <p:spPr>
          <a:xfrm>
            <a:off x="7198084" y="9276186"/>
            <a:ext cx="26732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신고건수 상위 </a:t>
            </a:r>
            <a:r>
              <a:rPr lang="en-US" altLang="ko-KR" sz="1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75% ~ 100%</a:t>
            </a:r>
            <a:endParaRPr lang="ko-KR" altLang="en-US" sz="1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E2E7B065-0752-4C67-B66E-5313A53DA2D5}"/>
              </a:ext>
            </a:extLst>
          </p:cNvPr>
          <p:cNvSpPr/>
          <p:nvPr/>
        </p:nvSpPr>
        <p:spPr>
          <a:xfrm>
            <a:off x="46488" y="9959547"/>
            <a:ext cx="70375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visualization/4.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불법관련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112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신고 격자시각화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.html</a:t>
            </a: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AB621E99-F497-4B3E-A828-1AF791E3F5CC}"/>
              </a:ext>
            </a:extLst>
          </p:cNvPr>
          <p:cNvSpPr/>
          <p:nvPr/>
        </p:nvSpPr>
        <p:spPr>
          <a:xfrm rot="4885410">
            <a:off x="13339371" y="7433625"/>
            <a:ext cx="1032673" cy="1388956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785043FB-CB17-47D1-9727-A21E9F5E300E}"/>
              </a:ext>
            </a:extLst>
          </p:cNvPr>
          <p:cNvCxnSpPr>
            <a:cxnSpLocks/>
          </p:cNvCxnSpPr>
          <p:nvPr/>
        </p:nvCxnSpPr>
        <p:spPr>
          <a:xfrm flipV="1">
            <a:off x="13091994" y="8658456"/>
            <a:ext cx="170108" cy="8377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93BEB935-E894-4613-BA16-69EBD16A01F7}"/>
              </a:ext>
            </a:extLst>
          </p:cNvPr>
          <p:cNvSpPr/>
          <p:nvPr/>
        </p:nvSpPr>
        <p:spPr>
          <a:xfrm>
            <a:off x="11277071" y="8654694"/>
            <a:ext cx="1830917" cy="429352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Object 40">
            <a:extLst>
              <a:ext uri="{FF2B5EF4-FFF2-40B4-BE49-F238E27FC236}">
                <a16:creationId xmlns:a16="http://schemas.microsoft.com/office/drawing/2014/main" id="{47497C44-2DDD-48A8-B967-5E219F6AB463}"/>
              </a:ext>
            </a:extLst>
          </p:cNvPr>
          <p:cNvSpPr txBox="1"/>
          <p:nvPr/>
        </p:nvSpPr>
        <p:spPr>
          <a:xfrm>
            <a:off x="11322997" y="8696410"/>
            <a:ext cx="174841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석교 </a:t>
            </a:r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육거리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일대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id="{C3481E22-B3CF-4499-9E87-500E224F9400}"/>
              </a:ext>
            </a:extLst>
          </p:cNvPr>
          <p:cNvSpPr/>
          <p:nvPr/>
        </p:nvSpPr>
        <p:spPr>
          <a:xfrm rot="4885410">
            <a:off x="7053355" y="4708376"/>
            <a:ext cx="2268544" cy="1653926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C61EE7C1-3FD6-4A35-A5E0-AA07A7333B02}"/>
              </a:ext>
            </a:extLst>
          </p:cNvPr>
          <p:cNvSpPr/>
          <p:nvPr/>
        </p:nvSpPr>
        <p:spPr>
          <a:xfrm rot="4885410">
            <a:off x="8383142" y="6833568"/>
            <a:ext cx="1032673" cy="1388956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84E159D-8701-40A0-B0C7-7381B73974EE}"/>
              </a:ext>
            </a:extLst>
          </p:cNvPr>
          <p:cNvSpPr/>
          <p:nvPr/>
        </p:nvSpPr>
        <p:spPr>
          <a:xfrm>
            <a:off x="109433" y="9367949"/>
            <a:ext cx="42237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7.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주차장현황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.청주시_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112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신고통계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</p:txBody>
      </p:sp>
    </p:spTree>
    <p:extLst>
      <p:ext uri="{BB962C8B-B14F-4D97-AF65-F5344CB8AC3E}">
        <p14:creationId xmlns:p14="http://schemas.microsoft.com/office/powerpoint/2010/main" val="2642301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  <p:bldP spid="37" grpId="0"/>
      <p:bldP spid="34" grpId="0"/>
      <p:bldP spid="17" grpId="0" animBg="1"/>
      <p:bldP spid="27" grpId="0" animBg="1"/>
      <p:bldP spid="30" grpId="0" animBg="1"/>
      <p:bldP spid="33" grpId="0"/>
      <p:bldP spid="68" grpId="0" animBg="1"/>
      <p:bldP spid="72" grpId="0" animBg="1"/>
      <p:bldP spid="73" grpId="0"/>
      <p:bldP spid="76" grpId="0" animBg="1"/>
      <p:bldP spid="7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FBC102BE-97D2-49D3-8B39-F896864E8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3162" y="2898354"/>
            <a:ext cx="3098243" cy="552174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013B97E-FCA7-4809-B6AA-272A157A2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437" y="2887518"/>
            <a:ext cx="3142562" cy="557329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6B8FEB7-9336-4C2C-9694-7085281006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631" y="2900354"/>
            <a:ext cx="3268870" cy="5560454"/>
          </a:xfrm>
          <a:prstGeom prst="rect">
            <a:avLst/>
          </a:prstGeom>
        </p:spPr>
      </p:pic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1782083" y="8477190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6024657" y="8477190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10099617" y="8420100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2022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128217" y="9942611"/>
            <a:ext cx="77203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visualization/5.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유동인구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MZ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세대 유동인구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4140827" y="5523885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8708F57-63DC-487D-AD31-90E15A80F597}"/>
              </a:ext>
            </a:extLst>
          </p:cNvPr>
          <p:cNvSpPr/>
          <p:nvPr/>
        </p:nvSpPr>
        <p:spPr>
          <a:xfrm rot="5400000">
            <a:off x="8243552" y="5523885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56" name="Object 10">
            <a:extLst>
              <a:ext uri="{FF2B5EF4-FFF2-40B4-BE49-F238E27FC236}">
                <a16:creationId xmlns:a16="http://schemas.microsoft.com/office/drawing/2014/main" id="{9E8B1B35-3046-4799-84C1-876FD53DC406}"/>
              </a:ext>
            </a:extLst>
          </p:cNvPr>
          <p:cNvSpPr txBox="1"/>
          <p:nvPr/>
        </p:nvSpPr>
        <p:spPr>
          <a:xfrm>
            <a:off x="332509" y="1620047"/>
            <a:ext cx="4519390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유동인구가 많을수록 빨간색 계열로 시각화됨</a:t>
            </a:r>
            <a:endParaRPr lang="en-US" altLang="ko-KR" sz="12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7" name="Object 40">
            <a:extLst>
              <a:ext uri="{FF2B5EF4-FFF2-40B4-BE49-F238E27FC236}">
                <a16:creationId xmlns:a16="http://schemas.microsoft.com/office/drawing/2014/main" id="{F22DE59F-F2C6-48D5-9CBB-0C34B9BA4E2E}"/>
              </a:ext>
            </a:extLst>
          </p:cNvPr>
          <p:cNvSpPr txBox="1"/>
          <p:nvPr/>
        </p:nvSpPr>
        <p:spPr>
          <a:xfrm>
            <a:off x="551630" y="2246794"/>
            <a:ext cx="897336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</a:t>
            </a:r>
            <a:r>
              <a:rPr 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MZ</a:t>
            </a:r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세대</a:t>
            </a:r>
            <a:r>
              <a:rPr lang="en-US" altLang="ko-KR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(10</a:t>
            </a:r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대 </a:t>
            </a:r>
            <a:r>
              <a:rPr lang="en-US" altLang="ko-KR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- 30</a:t>
            </a:r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대</a:t>
            </a:r>
            <a:r>
              <a:rPr lang="en-US" altLang="ko-KR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유동인구 변화 </a:t>
            </a:r>
            <a:r>
              <a:rPr lang="en-US" altLang="ko-KR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</a:t>
            </a:r>
            <a:endParaRPr lang="en-US" sz="28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D23511E-490F-4349-82E6-93D4582DDA7A}"/>
              </a:ext>
            </a:extLst>
          </p:cNvPr>
          <p:cNvSpPr/>
          <p:nvPr/>
        </p:nvSpPr>
        <p:spPr>
          <a:xfrm>
            <a:off x="9714409" y="4911993"/>
            <a:ext cx="1756857" cy="1197823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40BA1C7F-091F-4D63-A269-A33419D4A87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4" t="8517" r="3318" b="5385"/>
          <a:stretch/>
        </p:blipFill>
        <p:spPr>
          <a:xfrm>
            <a:off x="13182599" y="431651"/>
            <a:ext cx="4857065" cy="9510960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3FDDC086-673D-40EC-9FAB-06049171DC2C}"/>
              </a:ext>
            </a:extLst>
          </p:cNvPr>
          <p:cNvSpPr/>
          <p:nvPr/>
        </p:nvSpPr>
        <p:spPr>
          <a:xfrm>
            <a:off x="304800" y="266700"/>
            <a:ext cx="60960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Object 32">
            <a:extLst>
              <a:ext uri="{FF2B5EF4-FFF2-40B4-BE49-F238E27FC236}">
                <a16:creationId xmlns:a16="http://schemas.microsoft.com/office/drawing/2014/main" id="{2733E53C-8199-43D1-AAD7-12EA509AADF9}"/>
              </a:ext>
            </a:extLst>
          </p:cNvPr>
          <p:cNvSpPr txBox="1"/>
          <p:nvPr/>
        </p:nvSpPr>
        <p:spPr>
          <a:xfrm>
            <a:off x="74370" y="553853"/>
            <a:ext cx="64788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5.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유동인구분석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572C73E-F383-43BA-B3B1-96C695F940AD}"/>
              </a:ext>
            </a:extLst>
          </p:cNvPr>
          <p:cNvSpPr/>
          <p:nvPr/>
        </p:nvSpPr>
        <p:spPr>
          <a:xfrm>
            <a:off x="152651" y="9576205"/>
            <a:ext cx="42237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성연령별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유동인구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49B8DEBA-1C16-4EAB-8EAF-B9BCF1933098}"/>
              </a:ext>
            </a:extLst>
          </p:cNvPr>
          <p:cNvSpPr/>
          <p:nvPr/>
        </p:nvSpPr>
        <p:spPr>
          <a:xfrm>
            <a:off x="8954512" y="6487357"/>
            <a:ext cx="2299900" cy="429352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93E1390-4828-41DC-B9A7-C8162078C122}"/>
              </a:ext>
            </a:extLst>
          </p:cNvPr>
          <p:cNvCxnSpPr>
            <a:cxnSpLocks/>
          </p:cNvCxnSpPr>
          <p:nvPr/>
        </p:nvCxnSpPr>
        <p:spPr>
          <a:xfrm flipV="1">
            <a:off x="9607700" y="6057900"/>
            <a:ext cx="222100" cy="419542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bject 40">
            <a:extLst>
              <a:ext uri="{FF2B5EF4-FFF2-40B4-BE49-F238E27FC236}">
                <a16:creationId xmlns:a16="http://schemas.microsoft.com/office/drawing/2014/main" id="{E94D39D9-7493-4B25-8D4E-A5CD07EE50C5}"/>
              </a:ext>
            </a:extLst>
          </p:cNvPr>
          <p:cNvSpPr txBox="1"/>
          <p:nvPr/>
        </p:nvSpPr>
        <p:spPr>
          <a:xfrm>
            <a:off x="8940175" y="6522250"/>
            <a:ext cx="227722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상당로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＆ </a:t>
            </a:r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일대</a:t>
            </a:r>
            <a:endParaRPr lang="en-US" altLang="ko-KR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806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5" grpId="0" animBg="1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015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457200" y="48782"/>
            <a:ext cx="7116781" cy="19558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300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CONTENTS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805129" y="1562100"/>
            <a:ext cx="4744521" cy="38911"/>
            <a:chOff x="1199142" y="2236509"/>
            <a:chExt cx="4744521" cy="3891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99142" y="2236509"/>
              <a:ext cx="4744521" cy="38911"/>
            </a:xfrm>
            <a:prstGeom prst="rect">
              <a:avLst/>
            </a:prstGeom>
          </p:spPr>
        </p:pic>
      </p:grp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A8C0CE5B-CE05-4129-908E-EB98B83A0943}"/>
              </a:ext>
            </a:extLst>
          </p:cNvPr>
          <p:cNvSpPr/>
          <p:nvPr/>
        </p:nvSpPr>
        <p:spPr>
          <a:xfrm>
            <a:off x="1142342" y="3800643"/>
            <a:ext cx="4427032" cy="3895907"/>
          </a:xfrm>
          <a:prstGeom prst="roundRect">
            <a:avLst/>
          </a:prstGeom>
          <a:solidFill>
            <a:srgbClr val="FD8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85656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EA6A96BD-FA89-4B00-B0A3-FBF9DBA6F4BD}"/>
              </a:ext>
            </a:extLst>
          </p:cNvPr>
          <p:cNvSpPr/>
          <p:nvPr/>
        </p:nvSpPr>
        <p:spPr>
          <a:xfrm>
            <a:off x="2907312" y="3390900"/>
            <a:ext cx="901951" cy="971838"/>
          </a:xfrm>
          <a:prstGeom prst="ellipse">
            <a:avLst/>
          </a:prstGeom>
          <a:solidFill>
            <a:srgbClr val="00153D"/>
          </a:solidFill>
          <a:ln w="57150">
            <a:solidFill>
              <a:srgbClr val="FD8A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1</a:t>
            </a:r>
            <a:endParaRPr lang="ko-KR" altLang="en-US" sz="4400" b="1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8C013FF-9B73-408E-948E-6DB15C31AE21}"/>
              </a:ext>
            </a:extLst>
          </p:cNvPr>
          <p:cNvSpPr/>
          <p:nvPr/>
        </p:nvSpPr>
        <p:spPr>
          <a:xfrm>
            <a:off x="6885750" y="3800643"/>
            <a:ext cx="4427032" cy="3895907"/>
          </a:xfrm>
          <a:prstGeom prst="roundRect">
            <a:avLst/>
          </a:prstGeom>
          <a:solidFill>
            <a:srgbClr val="FD8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Object 10">
            <a:extLst>
              <a:ext uri="{FF2B5EF4-FFF2-40B4-BE49-F238E27FC236}">
                <a16:creationId xmlns:a16="http://schemas.microsoft.com/office/drawing/2014/main" id="{94B22267-15FB-4208-AEB8-C08442087940}"/>
              </a:ext>
            </a:extLst>
          </p:cNvPr>
          <p:cNvSpPr txBox="1"/>
          <p:nvPr/>
        </p:nvSpPr>
        <p:spPr>
          <a:xfrm>
            <a:off x="1559797" y="4745755"/>
            <a:ext cx="3592122" cy="193899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ko-KR" altLang="en-US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과제 목표</a:t>
            </a:r>
            <a:endParaRPr lang="en-US" altLang="ko-KR" sz="6000" b="1" kern="0" spc="-300" dirty="0">
              <a:solidFill>
                <a:srgbClr val="00153D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Mplus 1p Light" pitchFamily="34" charset="0"/>
            </a:endParaRPr>
          </a:p>
          <a:p>
            <a:pPr algn="ctr"/>
            <a:r>
              <a:rPr lang="ko-KR" altLang="en-US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설정</a:t>
            </a:r>
            <a:endParaRPr lang="en-US" altLang="ko-KR" sz="6000" b="1" kern="0" spc="-300" dirty="0">
              <a:solidFill>
                <a:srgbClr val="00153D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Mplus 1p Light" pitchFamily="34" charset="0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C02E94DA-A79B-49EB-8716-2928830631F5}"/>
              </a:ext>
            </a:extLst>
          </p:cNvPr>
          <p:cNvSpPr/>
          <p:nvPr/>
        </p:nvSpPr>
        <p:spPr>
          <a:xfrm>
            <a:off x="8650720" y="3390900"/>
            <a:ext cx="901951" cy="971838"/>
          </a:xfrm>
          <a:prstGeom prst="ellipse">
            <a:avLst/>
          </a:prstGeom>
          <a:solidFill>
            <a:srgbClr val="00153D"/>
          </a:solidFill>
          <a:ln w="57150">
            <a:solidFill>
              <a:srgbClr val="FD8A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2</a:t>
            </a:r>
            <a:endParaRPr lang="ko-KR" altLang="en-US" sz="4400" b="1" dirty="0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87FBE1F-341E-43A2-9029-AFE2FE69C4B3}"/>
              </a:ext>
            </a:extLst>
          </p:cNvPr>
          <p:cNvGrpSpPr/>
          <p:nvPr/>
        </p:nvGrpSpPr>
        <p:grpSpPr>
          <a:xfrm>
            <a:off x="12401137" y="3800643"/>
            <a:ext cx="4744521" cy="3895907"/>
            <a:chOff x="3935796" y="3810311"/>
            <a:chExt cx="7627168" cy="1701951"/>
          </a:xfrm>
          <a:solidFill>
            <a:srgbClr val="FD8A69"/>
          </a:solidFill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93E65DC7-8BA9-4F62-AF2E-36365E4990E6}"/>
                </a:ext>
              </a:extLst>
            </p:cNvPr>
            <p:cNvSpPr/>
            <p:nvPr/>
          </p:nvSpPr>
          <p:spPr>
            <a:xfrm>
              <a:off x="4302356" y="3810311"/>
              <a:ext cx="7116781" cy="17019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Object 10">
              <a:extLst>
                <a:ext uri="{FF2B5EF4-FFF2-40B4-BE49-F238E27FC236}">
                  <a16:creationId xmlns:a16="http://schemas.microsoft.com/office/drawing/2014/main" id="{12D90894-B3CA-4BE4-B58C-475B2A90F0D6}"/>
                </a:ext>
              </a:extLst>
            </p:cNvPr>
            <p:cNvSpPr txBox="1"/>
            <p:nvPr/>
          </p:nvSpPr>
          <p:spPr>
            <a:xfrm>
              <a:off x="3935796" y="4223189"/>
              <a:ext cx="7627168" cy="84706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ko-KR" altLang="en-US" sz="6000" b="1" kern="0" spc="-300" dirty="0">
                  <a:solidFill>
                    <a:srgbClr val="00153D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Mplus 1p Light" pitchFamily="34" charset="0"/>
                </a:rPr>
                <a:t>원도심</a:t>
              </a:r>
              <a:endParaRPr lang="en-US" altLang="ko-KR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endParaRPr>
            </a:p>
            <a:p>
              <a:pPr algn="ctr"/>
              <a:r>
                <a:rPr lang="ko-KR" altLang="en-US" sz="6000" b="1" kern="0" spc="-300" dirty="0">
                  <a:solidFill>
                    <a:srgbClr val="00153D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Mplus 1p Light" pitchFamily="34" charset="0"/>
                </a:rPr>
                <a:t>활성화 방안</a:t>
              </a:r>
              <a:endParaRPr lang="en-US" altLang="ko-KR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endParaRPr>
            </a:p>
          </p:txBody>
        </p:sp>
      </p:grpSp>
      <p:sp>
        <p:nvSpPr>
          <p:cNvPr id="34" name="타원 33">
            <a:extLst>
              <a:ext uri="{FF2B5EF4-FFF2-40B4-BE49-F238E27FC236}">
                <a16:creationId xmlns:a16="http://schemas.microsoft.com/office/drawing/2014/main" id="{C110D697-ED39-4731-BD37-48C900785FA5}"/>
              </a:ext>
            </a:extLst>
          </p:cNvPr>
          <p:cNvSpPr/>
          <p:nvPr/>
        </p:nvSpPr>
        <p:spPr>
          <a:xfrm>
            <a:off x="14394128" y="3390900"/>
            <a:ext cx="901951" cy="971838"/>
          </a:xfrm>
          <a:prstGeom prst="ellipse">
            <a:avLst/>
          </a:prstGeom>
          <a:solidFill>
            <a:srgbClr val="00153D"/>
          </a:solidFill>
          <a:ln w="57150">
            <a:solidFill>
              <a:srgbClr val="FD8A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3</a:t>
            </a:r>
            <a:endParaRPr lang="ko-KR" altLang="en-US" sz="4400" b="1" dirty="0"/>
          </a:p>
        </p:txBody>
      </p:sp>
      <p:sp>
        <p:nvSpPr>
          <p:cNvPr id="38" name="Object 10">
            <a:extLst>
              <a:ext uri="{FF2B5EF4-FFF2-40B4-BE49-F238E27FC236}">
                <a16:creationId xmlns:a16="http://schemas.microsoft.com/office/drawing/2014/main" id="{29F854C4-25C3-4388-9A33-0AD2ED697410}"/>
              </a:ext>
            </a:extLst>
          </p:cNvPr>
          <p:cNvSpPr txBox="1"/>
          <p:nvPr/>
        </p:nvSpPr>
        <p:spPr>
          <a:xfrm>
            <a:off x="6657729" y="5182737"/>
            <a:ext cx="4744521" cy="101566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ko-KR" altLang="en-US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원도심</a:t>
            </a:r>
            <a:r>
              <a:rPr lang="en-US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 </a:t>
            </a:r>
            <a:r>
              <a:rPr lang="ko-KR" altLang="en-US" sz="6000" b="1" kern="0" spc="-300" dirty="0">
                <a:solidFill>
                  <a:srgbClr val="00153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분석</a:t>
            </a:r>
            <a:endParaRPr lang="en-US" sz="2400" b="1" dirty="0">
              <a:solidFill>
                <a:srgbClr val="00153D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ECFFEFCD-3AD3-4D2E-93E7-1C8703B3ED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0175" y="2923174"/>
            <a:ext cx="3061230" cy="555401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3F747FF-950B-4B41-B1EB-3448093A1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4843" y="2923174"/>
            <a:ext cx="3142562" cy="555401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3125A19-75B3-4467-BCA0-4309CD6181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630" y="2923175"/>
            <a:ext cx="3268869" cy="5554015"/>
          </a:xfrm>
          <a:prstGeom prst="rect">
            <a:avLst/>
          </a:prstGeom>
        </p:spPr>
      </p:pic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1782083" y="8477190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6024657" y="8477190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10099617" y="8420100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2022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4140827" y="5523885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8708F57-63DC-487D-AD31-90E15A80F597}"/>
              </a:ext>
            </a:extLst>
          </p:cNvPr>
          <p:cNvSpPr/>
          <p:nvPr/>
        </p:nvSpPr>
        <p:spPr>
          <a:xfrm rot="5400000">
            <a:off x="8243552" y="5523885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57" name="Object 40">
            <a:extLst>
              <a:ext uri="{FF2B5EF4-FFF2-40B4-BE49-F238E27FC236}">
                <a16:creationId xmlns:a16="http://schemas.microsoft.com/office/drawing/2014/main" id="{F22DE59F-F2C6-48D5-9CBB-0C34B9BA4E2E}"/>
              </a:ext>
            </a:extLst>
          </p:cNvPr>
          <p:cNvSpPr txBox="1"/>
          <p:nvPr/>
        </p:nvSpPr>
        <p:spPr>
          <a:xfrm>
            <a:off x="551630" y="2246794"/>
            <a:ext cx="874477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비</a:t>
            </a:r>
            <a:r>
              <a:rPr 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MZ</a:t>
            </a:r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세대</a:t>
            </a:r>
            <a:r>
              <a:rPr lang="en-US" altLang="ko-KR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(40</a:t>
            </a:r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대 이상</a:t>
            </a:r>
            <a:r>
              <a:rPr lang="en-US" altLang="ko-KR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유동인구 변화 </a:t>
            </a:r>
            <a:r>
              <a:rPr lang="en-US" altLang="ko-KR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</a:t>
            </a:r>
            <a:endParaRPr lang="en-US" sz="28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71E0D7C0-6CA6-43B8-AF26-D744D75B382E}"/>
              </a:ext>
            </a:extLst>
          </p:cNvPr>
          <p:cNvSpPr/>
          <p:nvPr/>
        </p:nvSpPr>
        <p:spPr>
          <a:xfrm>
            <a:off x="9653408" y="4909629"/>
            <a:ext cx="1756857" cy="1197823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D803084-9B58-490A-BF61-6153C3BE6B23}"/>
              </a:ext>
            </a:extLst>
          </p:cNvPr>
          <p:cNvSpPr/>
          <p:nvPr/>
        </p:nvSpPr>
        <p:spPr>
          <a:xfrm>
            <a:off x="133141" y="9942611"/>
            <a:ext cx="78678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visualization/5.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유동인구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비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MZ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세대 유동인구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CA315B-66B9-4F06-BFBA-AED6FF24F9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52371" y="374788"/>
            <a:ext cx="4830829" cy="9567823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D77DBFE-61C8-4242-9A14-2AAB5FCB6632}"/>
              </a:ext>
            </a:extLst>
          </p:cNvPr>
          <p:cNvSpPr/>
          <p:nvPr/>
        </p:nvSpPr>
        <p:spPr>
          <a:xfrm>
            <a:off x="304800" y="266700"/>
            <a:ext cx="60960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Object 32">
            <a:extLst>
              <a:ext uri="{FF2B5EF4-FFF2-40B4-BE49-F238E27FC236}">
                <a16:creationId xmlns:a16="http://schemas.microsoft.com/office/drawing/2014/main" id="{113E0BFE-D9DC-4659-8845-A12B69105646}"/>
              </a:ext>
            </a:extLst>
          </p:cNvPr>
          <p:cNvSpPr txBox="1"/>
          <p:nvPr/>
        </p:nvSpPr>
        <p:spPr>
          <a:xfrm>
            <a:off x="74370" y="553853"/>
            <a:ext cx="64788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5.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유동인구분석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23" name="Object 10">
            <a:extLst>
              <a:ext uri="{FF2B5EF4-FFF2-40B4-BE49-F238E27FC236}">
                <a16:creationId xmlns:a16="http://schemas.microsoft.com/office/drawing/2014/main" id="{F4ABAAC1-D0F5-471A-B0E2-CFDD3D8FD688}"/>
              </a:ext>
            </a:extLst>
          </p:cNvPr>
          <p:cNvSpPr txBox="1"/>
          <p:nvPr/>
        </p:nvSpPr>
        <p:spPr>
          <a:xfrm>
            <a:off x="332509" y="1620047"/>
            <a:ext cx="4519390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유동인구가 많을수록 빨간색 계열로 시각화됨</a:t>
            </a:r>
            <a:endParaRPr lang="en-US" altLang="ko-KR" sz="12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565FBDB-B04B-43F8-B058-F6D811FCE567}"/>
              </a:ext>
            </a:extLst>
          </p:cNvPr>
          <p:cNvCxnSpPr>
            <a:cxnSpLocks/>
          </p:cNvCxnSpPr>
          <p:nvPr/>
        </p:nvCxnSpPr>
        <p:spPr>
          <a:xfrm flipV="1">
            <a:off x="9607700" y="6028376"/>
            <a:ext cx="91415" cy="449065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9952480A-ADCE-4946-83B1-D9B2BCCF496B}"/>
              </a:ext>
            </a:extLst>
          </p:cNvPr>
          <p:cNvSpPr/>
          <p:nvPr/>
        </p:nvSpPr>
        <p:spPr>
          <a:xfrm>
            <a:off x="8954512" y="6487357"/>
            <a:ext cx="2299900" cy="429352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Object 40">
            <a:extLst>
              <a:ext uri="{FF2B5EF4-FFF2-40B4-BE49-F238E27FC236}">
                <a16:creationId xmlns:a16="http://schemas.microsoft.com/office/drawing/2014/main" id="{A6CCF164-A7F9-4FDF-9AB7-506D92356329}"/>
              </a:ext>
            </a:extLst>
          </p:cNvPr>
          <p:cNvSpPr txBox="1"/>
          <p:nvPr/>
        </p:nvSpPr>
        <p:spPr>
          <a:xfrm>
            <a:off x="8940175" y="6522250"/>
            <a:ext cx="227722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상당로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＆ </a:t>
            </a:r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일대</a:t>
            </a:r>
            <a:endParaRPr lang="en-US" altLang="ko-KR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6685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27" grpId="0" animBg="1"/>
      <p:bldP spid="2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49E8836-1A4B-4EF4-89C1-CA7CD14167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63" y="2521880"/>
            <a:ext cx="5418237" cy="596265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2590800" y="8504221"/>
            <a:ext cx="106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7" name="Object 40">
            <a:extLst>
              <a:ext uri="{FF2B5EF4-FFF2-40B4-BE49-F238E27FC236}">
                <a16:creationId xmlns:a16="http://schemas.microsoft.com/office/drawing/2014/main" id="{F22DE59F-F2C6-48D5-9CBB-0C34B9BA4E2E}"/>
              </a:ext>
            </a:extLst>
          </p:cNvPr>
          <p:cNvSpPr txBox="1"/>
          <p:nvPr/>
        </p:nvSpPr>
        <p:spPr>
          <a:xfrm>
            <a:off x="4753761" y="1893864"/>
            <a:ext cx="845820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시간대별 원도심 유동인구 변화 </a:t>
            </a:r>
            <a:r>
              <a:rPr lang="en-US" altLang="ko-KR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HEATMAP(</a:t>
            </a:r>
            <a:r>
              <a:rPr lang="ko-KR" altLang="en-US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화면녹화</a:t>
            </a:r>
            <a:r>
              <a:rPr lang="en-US" altLang="ko-KR" sz="28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en-US" sz="28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D803084-9B58-490A-BF61-6153C3BE6B23}"/>
              </a:ext>
            </a:extLst>
          </p:cNvPr>
          <p:cNvSpPr/>
          <p:nvPr/>
        </p:nvSpPr>
        <p:spPr>
          <a:xfrm>
            <a:off x="133141" y="9942611"/>
            <a:ext cx="9656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</a:t>
            </a:r>
            <a:r>
              <a:rPr lang="en-US" altLang="ko-KR" sz="1400" b="0" dirty="0">
                <a:solidFill>
                  <a:srgbClr val="00153D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5. </a:t>
            </a:r>
            <a:r>
              <a:rPr lang="ko-KR" altLang="en-US" sz="1400" b="0" dirty="0">
                <a:solidFill>
                  <a:srgbClr val="00153D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유동인구 분석</a:t>
            </a:r>
            <a:r>
              <a:rPr lang="en-US" altLang="ko-KR" sz="1400" b="0" dirty="0">
                <a:solidFill>
                  <a:srgbClr val="00153D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b="0" dirty="0">
                <a:solidFill>
                  <a:srgbClr val="00153D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시간대별 원도심 유동인구변화 </a:t>
            </a:r>
            <a:r>
              <a:rPr lang="en-US" altLang="ko-KR" sz="1400" b="0" dirty="0">
                <a:solidFill>
                  <a:srgbClr val="00153D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HEATMAP(2020, 2021, 2022).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html</a:t>
            </a:r>
            <a:endParaRPr lang="ko-KR" altLang="en-US" sz="1400" b="0" dirty="0">
              <a:solidFill>
                <a:srgbClr val="00153D"/>
              </a:solidFill>
              <a:effectLst/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0726113-2160-4695-9965-8735E496A0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538" y="2521880"/>
            <a:ext cx="4879492" cy="596265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EAF6299-3E71-4DFD-B328-7441691AC1DA}"/>
              </a:ext>
            </a:extLst>
          </p:cNvPr>
          <p:cNvSpPr txBox="1"/>
          <p:nvPr/>
        </p:nvSpPr>
        <p:spPr>
          <a:xfrm>
            <a:off x="8372884" y="8504221"/>
            <a:ext cx="106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F33582B-927D-4277-B825-BE9228895D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8968" y="2521880"/>
            <a:ext cx="4879492" cy="5962649"/>
          </a:xfrm>
          <a:prstGeom prst="rect">
            <a:avLst/>
          </a:prstGeom>
        </p:spPr>
      </p:pic>
      <p:sp>
        <p:nvSpPr>
          <p:cNvPr id="27" name="Object 10">
            <a:extLst>
              <a:ext uri="{FF2B5EF4-FFF2-40B4-BE49-F238E27FC236}">
                <a16:creationId xmlns:a16="http://schemas.microsoft.com/office/drawing/2014/main" id="{F93D1271-26AA-4F10-82BB-6916BECDEE4E}"/>
              </a:ext>
            </a:extLst>
          </p:cNvPr>
          <p:cNvSpPr txBox="1"/>
          <p:nvPr/>
        </p:nvSpPr>
        <p:spPr>
          <a:xfrm>
            <a:off x="256919" y="1652836"/>
            <a:ext cx="4667761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유동인구가 많을수록 빨간색 계열로 시각화됨</a:t>
            </a:r>
            <a:endParaRPr lang="en-US" altLang="ko-KR" sz="16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CA54686-4A12-4B80-8852-EFEC0F4EB9E9}"/>
              </a:ext>
            </a:extLst>
          </p:cNvPr>
          <p:cNvSpPr txBox="1"/>
          <p:nvPr/>
        </p:nvSpPr>
        <p:spPr>
          <a:xfrm>
            <a:off x="13919141" y="8500957"/>
            <a:ext cx="106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2022</a:t>
            </a:r>
            <a:endParaRPr lang="ko-KR" altLang="en-US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C4CC614-983C-4F7C-B36D-51C1CCCDCD84}"/>
              </a:ext>
            </a:extLst>
          </p:cNvPr>
          <p:cNvSpPr/>
          <p:nvPr/>
        </p:nvSpPr>
        <p:spPr>
          <a:xfrm>
            <a:off x="101296" y="9670084"/>
            <a:ext cx="9807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GIF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파일 재생 </a:t>
            </a:r>
            <a:r>
              <a:rPr lang="ko-KR" altLang="en-US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안될경우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“visualization/5.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유동인구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시간대별 원도심 유동인구변화 녹화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(2020, 2021, 2022).gif”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참고</a:t>
            </a:r>
            <a:endParaRPr lang="en-US" altLang="ko-KR" sz="1400" dirty="0">
              <a:solidFill>
                <a:srgbClr val="00153D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40EA6D1-6910-4F1E-A899-F2D4FE914CD1}"/>
              </a:ext>
            </a:extLst>
          </p:cNvPr>
          <p:cNvSpPr/>
          <p:nvPr/>
        </p:nvSpPr>
        <p:spPr>
          <a:xfrm>
            <a:off x="304800" y="266700"/>
            <a:ext cx="60960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Object 32">
            <a:extLst>
              <a:ext uri="{FF2B5EF4-FFF2-40B4-BE49-F238E27FC236}">
                <a16:creationId xmlns:a16="http://schemas.microsoft.com/office/drawing/2014/main" id="{CF042687-21B7-4B51-AA24-81B7C686A876}"/>
              </a:ext>
            </a:extLst>
          </p:cNvPr>
          <p:cNvSpPr txBox="1"/>
          <p:nvPr/>
        </p:nvSpPr>
        <p:spPr>
          <a:xfrm>
            <a:off x="74370" y="553853"/>
            <a:ext cx="64788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5.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유동인구분석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1D2ECB-696B-4B93-B16B-E8261156C3F8}"/>
              </a:ext>
            </a:extLst>
          </p:cNvPr>
          <p:cNvSpPr/>
          <p:nvPr/>
        </p:nvSpPr>
        <p:spPr>
          <a:xfrm>
            <a:off x="101295" y="9247798"/>
            <a:ext cx="42237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시간대별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유동인구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</p:txBody>
      </p:sp>
    </p:spTree>
    <p:extLst>
      <p:ext uri="{BB962C8B-B14F-4D97-AF65-F5344CB8AC3E}">
        <p14:creationId xmlns:p14="http://schemas.microsoft.com/office/powerpoint/2010/main" val="1572264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221027A4-B71A-43F1-AFC8-9094D86AD02E}"/>
              </a:ext>
            </a:extLst>
          </p:cNvPr>
          <p:cNvSpPr/>
          <p:nvPr/>
        </p:nvSpPr>
        <p:spPr>
          <a:xfrm>
            <a:off x="128217" y="9540221"/>
            <a:ext cx="42237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18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상권정보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2819400" y="2239607"/>
            <a:ext cx="5786121" cy="6553200"/>
          </a:xfrm>
          <a:prstGeom prst="roundRect">
            <a:avLst>
              <a:gd name="adj" fmla="val 6180"/>
            </a:avLst>
          </a:prstGeom>
          <a:noFill/>
          <a:ln w="5715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Object 40">
            <a:extLst>
              <a:ext uri="{FF2B5EF4-FFF2-40B4-BE49-F238E27FC236}">
                <a16:creationId xmlns:a16="http://schemas.microsoft.com/office/drawing/2014/main" id="{DBEA8B67-ADA9-4D3A-8BCD-8AA863148910}"/>
              </a:ext>
            </a:extLst>
          </p:cNvPr>
          <p:cNvSpPr txBox="1"/>
          <p:nvPr/>
        </p:nvSpPr>
        <p:spPr>
          <a:xfrm>
            <a:off x="3160011" y="2392007"/>
            <a:ext cx="51275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상권정보 시각화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468CB38-E1C3-4229-A900-4C35EA8B6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0010" y="2742716"/>
            <a:ext cx="5044003" cy="434872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DD4D65C-2B97-4192-878B-43F7DDACCA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86" t="707" r="-1017" b="5034"/>
          <a:stretch/>
        </p:blipFill>
        <p:spPr>
          <a:xfrm>
            <a:off x="7313710" y="3152060"/>
            <a:ext cx="1087565" cy="1698988"/>
          </a:xfrm>
          <a:prstGeom prst="roundRect">
            <a:avLst>
              <a:gd name="adj" fmla="val 5990"/>
            </a:avLst>
          </a:prstGeom>
          <a:ln w="38100">
            <a:solidFill>
              <a:srgbClr val="00153D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6AF8494-B07B-4FE0-8812-DC21362C5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0011" y="6940757"/>
            <a:ext cx="5048742" cy="1371600"/>
          </a:xfrm>
          <a:prstGeom prst="rect">
            <a:avLst/>
          </a:prstGeom>
        </p:spPr>
      </p:pic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96814EAC-863B-48AA-B1E3-1CCAE7540718}"/>
              </a:ext>
            </a:extLst>
          </p:cNvPr>
          <p:cNvSpPr/>
          <p:nvPr/>
        </p:nvSpPr>
        <p:spPr>
          <a:xfrm>
            <a:off x="3133933" y="7934721"/>
            <a:ext cx="544878" cy="34406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160727A2-5E91-40AB-B4D6-6E4C4126B1C4}"/>
              </a:ext>
            </a:extLst>
          </p:cNvPr>
          <p:cNvCxnSpPr>
            <a:cxnSpLocks/>
          </p:cNvCxnSpPr>
          <p:nvPr/>
        </p:nvCxnSpPr>
        <p:spPr>
          <a:xfrm flipH="1">
            <a:off x="3492708" y="7934721"/>
            <a:ext cx="5334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432503EA-4CE5-42D4-99BA-BF9C0E86A9B5}"/>
              </a:ext>
            </a:extLst>
          </p:cNvPr>
          <p:cNvCxnSpPr>
            <a:cxnSpLocks/>
          </p:cNvCxnSpPr>
          <p:nvPr/>
        </p:nvCxnSpPr>
        <p:spPr>
          <a:xfrm flipH="1" flipV="1">
            <a:off x="3627562" y="8278782"/>
            <a:ext cx="398546" cy="8155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>
            <a:extLst>
              <a:ext uri="{FF2B5EF4-FFF2-40B4-BE49-F238E27FC236}">
                <a16:creationId xmlns:a16="http://schemas.microsoft.com/office/drawing/2014/main" id="{E91D7854-EA8E-4CBD-A8E1-D1F7BF93DB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52186" y="7953771"/>
            <a:ext cx="857250" cy="40005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46F79921-5A28-460D-B6F0-9CD20B4F9223}"/>
              </a:ext>
            </a:extLst>
          </p:cNvPr>
          <p:cNvSpPr/>
          <p:nvPr/>
        </p:nvSpPr>
        <p:spPr>
          <a:xfrm>
            <a:off x="5075361" y="7495523"/>
            <a:ext cx="3128653" cy="965802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84458B2-13EF-4464-BBE0-43237CA6BEC0}"/>
              </a:ext>
            </a:extLst>
          </p:cNvPr>
          <p:cNvSpPr txBox="1"/>
          <p:nvPr/>
        </p:nvSpPr>
        <p:spPr>
          <a:xfrm>
            <a:off x="4896292" y="7666986"/>
            <a:ext cx="34484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소매</a:t>
            </a:r>
            <a:r>
              <a:rPr lang="en-US" altLang="ko-KR" sz="16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음식</a:t>
            </a:r>
            <a:r>
              <a:rPr lang="en-US" altLang="ko-KR" sz="16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생활서비스 업종이 </a:t>
            </a:r>
            <a:endParaRPr lang="en-US" altLang="ko-KR" sz="16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상권 비율 중 </a:t>
            </a:r>
            <a:r>
              <a:rPr lang="en-US" altLang="ko-KR" sz="16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93% </a:t>
            </a:r>
            <a:r>
              <a:rPr lang="ko-KR" altLang="en-US" sz="16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이상 차지</a:t>
            </a:r>
            <a:endParaRPr lang="en-US" altLang="ko-KR" sz="16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4E58ED7E-478E-4719-B01F-E70BC85C4FA5}"/>
              </a:ext>
            </a:extLst>
          </p:cNvPr>
          <p:cNvSpPr/>
          <p:nvPr/>
        </p:nvSpPr>
        <p:spPr>
          <a:xfrm>
            <a:off x="128217" y="9942611"/>
            <a:ext cx="60660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visualization/6.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상권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상권 시각화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.html</a:t>
            </a: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5234C098-D9A8-469F-89FF-935240E6AA4B}"/>
              </a:ext>
            </a:extLst>
          </p:cNvPr>
          <p:cNvSpPr/>
          <p:nvPr/>
        </p:nvSpPr>
        <p:spPr>
          <a:xfrm>
            <a:off x="304800" y="266700"/>
            <a:ext cx="54864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Object 32">
            <a:extLst>
              <a:ext uri="{FF2B5EF4-FFF2-40B4-BE49-F238E27FC236}">
                <a16:creationId xmlns:a16="http://schemas.microsoft.com/office/drawing/2014/main" id="{C7B812AE-4549-43A5-848D-1021BF5F0AC7}"/>
              </a:ext>
            </a:extLst>
          </p:cNvPr>
          <p:cNvSpPr txBox="1"/>
          <p:nvPr/>
        </p:nvSpPr>
        <p:spPr>
          <a:xfrm>
            <a:off x="487907" y="511622"/>
            <a:ext cx="51834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6.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상권분석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C4F499CB-FE7D-4B52-ADEC-1439D6D2B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1106" y="1640018"/>
            <a:ext cx="6392840" cy="7462870"/>
          </a:xfrm>
          <a:prstGeom prst="rect">
            <a:avLst/>
          </a:prstGeom>
        </p:spPr>
      </p:pic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E498153-782C-4A0A-BC82-80B5EB999D61}"/>
              </a:ext>
            </a:extLst>
          </p:cNvPr>
          <p:cNvSpPr/>
          <p:nvPr/>
        </p:nvSpPr>
        <p:spPr>
          <a:xfrm>
            <a:off x="9095890" y="1409700"/>
            <a:ext cx="6803693" cy="8001001"/>
          </a:xfrm>
          <a:prstGeom prst="roundRect">
            <a:avLst>
              <a:gd name="adj" fmla="val 6180"/>
            </a:avLst>
          </a:prstGeom>
          <a:noFill/>
          <a:ln w="5715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2838821D-3CF6-4A33-8DDF-FF9FBD1CF6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86" t="707" r="-1017" b="5034"/>
          <a:stretch/>
        </p:blipFill>
        <p:spPr>
          <a:xfrm>
            <a:off x="14505152" y="1973162"/>
            <a:ext cx="1087565" cy="1687910"/>
          </a:xfrm>
          <a:prstGeom prst="roundRect">
            <a:avLst>
              <a:gd name="adj" fmla="val 5990"/>
            </a:avLst>
          </a:prstGeom>
          <a:ln w="38100">
            <a:solidFill>
              <a:srgbClr val="00153D"/>
            </a:solidFill>
          </a:ln>
        </p:spPr>
      </p:pic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C9B53934-D953-4527-A4EF-8CC5F105EA07}"/>
              </a:ext>
            </a:extLst>
          </p:cNvPr>
          <p:cNvSpPr/>
          <p:nvPr/>
        </p:nvSpPr>
        <p:spPr>
          <a:xfrm rot="21208462">
            <a:off x="12188224" y="6737554"/>
            <a:ext cx="2191219" cy="2070533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5DFE79E0-A778-4CA3-928D-3F81577AD760}"/>
              </a:ext>
            </a:extLst>
          </p:cNvPr>
          <p:cNvSpPr/>
          <p:nvPr/>
        </p:nvSpPr>
        <p:spPr>
          <a:xfrm>
            <a:off x="14665217" y="6117409"/>
            <a:ext cx="1241145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17309D2E-161A-4B5E-A670-BB92E510B8F8}"/>
              </a:ext>
            </a:extLst>
          </p:cNvPr>
          <p:cNvCxnSpPr>
            <a:cxnSpLocks/>
          </p:cNvCxnSpPr>
          <p:nvPr/>
        </p:nvCxnSpPr>
        <p:spPr>
          <a:xfrm flipH="1">
            <a:off x="14010389" y="6457601"/>
            <a:ext cx="654828" cy="20160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bject 40">
            <a:extLst>
              <a:ext uri="{FF2B5EF4-FFF2-40B4-BE49-F238E27FC236}">
                <a16:creationId xmlns:a16="http://schemas.microsoft.com/office/drawing/2014/main" id="{21ECFE23-A533-4BA9-9FD2-5BE4910AD05A}"/>
              </a:ext>
            </a:extLst>
          </p:cNvPr>
          <p:cNvSpPr txBox="1"/>
          <p:nvPr/>
        </p:nvSpPr>
        <p:spPr>
          <a:xfrm>
            <a:off x="14627971" y="6168211"/>
            <a:ext cx="132226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육거리시장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B0762203-93E7-46FC-9F69-7B05F2F346E0}"/>
              </a:ext>
            </a:extLst>
          </p:cNvPr>
          <p:cNvSpPr/>
          <p:nvPr/>
        </p:nvSpPr>
        <p:spPr>
          <a:xfrm rot="21208462">
            <a:off x="11858140" y="3545237"/>
            <a:ext cx="2038397" cy="2921715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602A72AF-F18F-4451-871C-217445865CDE}"/>
              </a:ext>
            </a:extLst>
          </p:cNvPr>
          <p:cNvSpPr/>
          <p:nvPr/>
        </p:nvSpPr>
        <p:spPr>
          <a:xfrm>
            <a:off x="14256319" y="4146013"/>
            <a:ext cx="2200417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4E82CA7D-8ECC-403F-A432-7DBEC1CFE012}"/>
              </a:ext>
            </a:extLst>
          </p:cNvPr>
          <p:cNvCxnSpPr>
            <a:cxnSpLocks/>
          </p:cNvCxnSpPr>
          <p:nvPr/>
        </p:nvCxnSpPr>
        <p:spPr>
          <a:xfrm flipH="1">
            <a:off x="13879446" y="4469102"/>
            <a:ext cx="376873" cy="130183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bject 40">
            <a:extLst>
              <a:ext uri="{FF2B5EF4-FFF2-40B4-BE49-F238E27FC236}">
                <a16:creationId xmlns:a16="http://schemas.microsoft.com/office/drawing/2014/main" id="{4505BCB4-0468-41B3-B592-7680D8217F3C}"/>
              </a:ext>
            </a:extLst>
          </p:cNvPr>
          <p:cNvSpPr txBox="1"/>
          <p:nvPr/>
        </p:nvSpPr>
        <p:spPr>
          <a:xfrm>
            <a:off x="14219072" y="4196815"/>
            <a:ext cx="223766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상당로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＆ </a:t>
            </a:r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일대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7061F7C9-69EA-4C24-A143-63CA6D11483C}"/>
              </a:ext>
            </a:extLst>
          </p:cNvPr>
          <p:cNvCxnSpPr>
            <a:cxnSpLocks/>
          </p:cNvCxnSpPr>
          <p:nvPr/>
        </p:nvCxnSpPr>
        <p:spPr>
          <a:xfrm flipV="1">
            <a:off x="8287595" y="1553807"/>
            <a:ext cx="912282" cy="685800"/>
          </a:xfrm>
          <a:prstGeom prst="line">
            <a:avLst/>
          </a:prstGeom>
          <a:ln w="57150">
            <a:solidFill>
              <a:srgbClr val="0000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41C6705E-9997-4911-8F02-747C928F0058}"/>
              </a:ext>
            </a:extLst>
          </p:cNvPr>
          <p:cNvCxnSpPr>
            <a:cxnSpLocks/>
          </p:cNvCxnSpPr>
          <p:nvPr/>
        </p:nvCxnSpPr>
        <p:spPr>
          <a:xfrm>
            <a:off x="8414261" y="8759914"/>
            <a:ext cx="785616" cy="504070"/>
          </a:xfrm>
          <a:prstGeom prst="line">
            <a:avLst/>
          </a:prstGeom>
          <a:ln w="57150">
            <a:solidFill>
              <a:srgbClr val="0000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247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6" grpId="0" animBg="1"/>
      <p:bldP spid="47" grpId="0"/>
      <p:bldP spid="34" grpId="0" animBg="1"/>
      <p:bldP spid="40" grpId="0" animBg="1"/>
      <p:bldP spid="41" grpId="0" animBg="1"/>
      <p:bldP spid="43" grpId="0"/>
      <p:bldP spid="44" grpId="0" animBg="1"/>
      <p:bldP spid="45" grpId="0" animBg="1"/>
      <p:bldP spid="4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800" y="266700"/>
            <a:ext cx="54864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87907" y="511622"/>
            <a:ext cx="51834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6.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상권분석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6F53D478-5D96-43AE-B813-E5AA19836BBC}"/>
              </a:ext>
            </a:extLst>
          </p:cNvPr>
          <p:cNvSpPr/>
          <p:nvPr/>
        </p:nvSpPr>
        <p:spPr>
          <a:xfrm>
            <a:off x="9753600" y="1281063"/>
            <a:ext cx="5410200" cy="8275320"/>
          </a:xfrm>
          <a:prstGeom prst="roundRect">
            <a:avLst>
              <a:gd name="adj" fmla="val 6180"/>
            </a:avLst>
          </a:prstGeom>
          <a:noFill/>
          <a:ln w="5715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C6E18355-8355-4D2F-AFA4-DFCC4840F19C}"/>
              </a:ext>
            </a:extLst>
          </p:cNvPr>
          <p:cNvSpPr/>
          <p:nvPr/>
        </p:nvSpPr>
        <p:spPr>
          <a:xfrm>
            <a:off x="4192454" y="1881940"/>
            <a:ext cx="4563666" cy="7689484"/>
          </a:xfrm>
          <a:prstGeom prst="roundRect">
            <a:avLst>
              <a:gd name="adj" fmla="val 6180"/>
            </a:avLst>
          </a:prstGeom>
          <a:noFill/>
          <a:ln w="5715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Object 40">
            <a:extLst>
              <a:ext uri="{FF2B5EF4-FFF2-40B4-BE49-F238E27FC236}">
                <a16:creationId xmlns:a16="http://schemas.microsoft.com/office/drawing/2014/main" id="{D77D7465-15FE-4B42-91D0-5F12230557BD}"/>
              </a:ext>
            </a:extLst>
          </p:cNvPr>
          <p:cNvSpPr txBox="1"/>
          <p:nvPr/>
        </p:nvSpPr>
        <p:spPr>
          <a:xfrm>
            <a:off x="9953970" y="1394907"/>
            <a:ext cx="432976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카드매출 </a:t>
            </a:r>
            <a:r>
              <a:rPr lang="en-US" altLang="ko-KR" b="1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HEATMAP(Folium)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4E58ED7E-478E-4719-B01F-E70BC85C4FA5}"/>
              </a:ext>
            </a:extLst>
          </p:cNvPr>
          <p:cNvSpPr/>
          <p:nvPr/>
        </p:nvSpPr>
        <p:spPr>
          <a:xfrm>
            <a:off x="128217" y="9942611"/>
            <a:ext cx="91149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visualization/6.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상권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카드매출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， 원도심 카드매출 시각화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.html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6C3B48-E0BA-4427-9BF7-B625B37251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688"/>
          <a:stretch/>
        </p:blipFill>
        <p:spPr>
          <a:xfrm>
            <a:off x="9953970" y="1789809"/>
            <a:ext cx="5057430" cy="7432566"/>
          </a:xfrm>
          <a:prstGeom prst="rect">
            <a:avLst/>
          </a:prstGeom>
        </p:spPr>
      </p:pic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0B9797A6-B8AD-4315-89B5-C0E27FB353CF}"/>
              </a:ext>
            </a:extLst>
          </p:cNvPr>
          <p:cNvSpPr/>
          <p:nvPr/>
        </p:nvSpPr>
        <p:spPr>
          <a:xfrm rot="21208462">
            <a:off x="12262161" y="7628171"/>
            <a:ext cx="1639142" cy="927393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FD813603-1FF6-4A4E-A48C-854C05535912}"/>
              </a:ext>
            </a:extLst>
          </p:cNvPr>
          <p:cNvSpPr/>
          <p:nvPr/>
        </p:nvSpPr>
        <p:spPr>
          <a:xfrm rot="21289736">
            <a:off x="12000647" y="4632138"/>
            <a:ext cx="1294343" cy="1670759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B38555D7-D50F-4D80-B400-C1F3B92FE89F}"/>
              </a:ext>
            </a:extLst>
          </p:cNvPr>
          <p:cNvSpPr/>
          <p:nvPr/>
        </p:nvSpPr>
        <p:spPr>
          <a:xfrm>
            <a:off x="10770143" y="8622224"/>
            <a:ext cx="1228798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2622EF45-6564-46B9-8D5C-2E717F031009}"/>
              </a:ext>
            </a:extLst>
          </p:cNvPr>
          <p:cNvCxnSpPr>
            <a:cxnSpLocks/>
          </p:cNvCxnSpPr>
          <p:nvPr/>
        </p:nvCxnSpPr>
        <p:spPr>
          <a:xfrm flipH="1">
            <a:off x="11998941" y="8622224"/>
            <a:ext cx="500803" cy="32996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bject 40">
            <a:extLst>
              <a:ext uri="{FF2B5EF4-FFF2-40B4-BE49-F238E27FC236}">
                <a16:creationId xmlns:a16="http://schemas.microsoft.com/office/drawing/2014/main" id="{C2B57F53-C66C-45A5-B148-B383FE793336}"/>
              </a:ext>
            </a:extLst>
          </p:cNvPr>
          <p:cNvSpPr txBox="1"/>
          <p:nvPr/>
        </p:nvSpPr>
        <p:spPr>
          <a:xfrm>
            <a:off x="10743985" y="8667383"/>
            <a:ext cx="130985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육거리시장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EA308130-C88C-4B58-A4D4-E2FE63890A4D}"/>
              </a:ext>
            </a:extLst>
          </p:cNvPr>
          <p:cNvSpPr/>
          <p:nvPr/>
        </p:nvSpPr>
        <p:spPr>
          <a:xfrm>
            <a:off x="13604583" y="3960809"/>
            <a:ext cx="922027" cy="45929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Object 40">
            <a:extLst>
              <a:ext uri="{FF2B5EF4-FFF2-40B4-BE49-F238E27FC236}">
                <a16:creationId xmlns:a16="http://schemas.microsoft.com/office/drawing/2014/main" id="{133B568E-4B5A-4C40-A732-A035D54B0F94}"/>
              </a:ext>
            </a:extLst>
          </p:cNvPr>
          <p:cNvSpPr txBox="1"/>
          <p:nvPr/>
        </p:nvSpPr>
        <p:spPr>
          <a:xfrm>
            <a:off x="13612501" y="3999416"/>
            <a:ext cx="89173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EE229FBA-B880-47B8-A3DA-50840CED4AF6}"/>
              </a:ext>
            </a:extLst>
          </p:cNvPr>
          <p:cNvCxnSpPr>
            <a:cxnSpLocks/>
          </p:cNvCxnSpPr>
          <p:nvPr/>
        </p:nvCxnSpPr>
        <p:spPr>
          <a:xfrm flipH="1">
            <a:off x="13203583" y="4394704"/>
            <a:ext cx="408919" cy="27637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>
            <a:extLst>
              <a:ext uri="{FF2B5EF4-FFF2-40B4-BE49-F238E27FC236}">
                <a16:creationId xmlns:a16="http://schemas.microsoft.com/office/drawing/2014/main" id="{9AC9B7B7-65F6-425A-B9E7-7B5D83C1A3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322" y="2568805"/>
            <a:ext cx="4275765" cy="5160958"/>
          </a:xfrm>
          <a:prstGeom prst="rect">
            <a:avLst/>
          </a:prstGeom>
        </p:spPr>
      </p:pic>
      <p:sp>
        <p:nvSpPr>
          <p:cNvPr id="29" name="Object 40">
            <a:extLst>
              <a:ext uri="{FF2B5EF4-FFF2-40B4-BE49-F238E27FC236}">
                <a16:creationId xmlns:a16="http://schemas.microsoft.com/office/drawing/2014/main" id="{0818038D-66D2-4A2A-BB36-FB82C456F877}"/>
              </a:ext>
            </a:extLst>
          </p:cNvPr>
          <p:cNvSpPr txBox="1"/>
          <p:nvPr/>
        </p:nvSpPr>
        <p:spPr>
          <a:xfrm>
            <a:off x="4326770" y="2094805"/>
            <a:ext cx="51275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카드매출 시각화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3D27BE3A-4F65-4275-A8AC-B15819B28E10}"/>
              </a:ext>
            </a:extLst>
          </p:cNvPr>
          <p:cNvSpPr/>
          <p:nvPr/>
        </p:nvSpPr>
        <p:spPr>
          <a:xfrm>
            <a:off x="4967619" y="7851749"/>
            <a:ext cx="3048873" cy="1600200"/>
          </a:xfrm>
          <a:prstGeom prst="roundRect">
            <a:avLst>
              <a:gd name="adj" fmla="val 13618"/>
            </a:avLst>
          </a:prstGeom>
          <a:solidFill>
            <a:schemeClr val="bg1"/>
          </a:solidFill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F96391E-0046-4463-B17A-8A627B958C81}"/>
              </a:ext>
            </a:extLst>
          </p:cNvPr>
          <p:cNvSpPr/>
          <p:nvPr/>
        </p:nvSpPr>
        <p:spPr>
          <a:xfrm>
            <a:off x="5122222" y="7984344"/>
            <a:ext cx="304800" cy="304628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AE9E079A-C868-48BE-AA4A-B5696F0233EF}"/>
              </a:ext>
            </a:extLst>
          </p:cNvPr>
          <p:cNvSpPr/>
          <p:nvPr/>
        </p:nvSpPr>
        <p:spPr>
          <a:xfrm>
            <a:off x="5121916" y="8321065"/>
            <a:ext cx="304800" cy="304628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BDE0E0B3-DAD2-43DC-946B-4B21BFA8ACC3}"/>
              </a:ext>
            </a:extLst>
          </p:cNvPr>
          <p:cNvSpPr/>
          <p:nvPr/>
        </p:nvSpPr>
        <p:spPr>
          <a:xfrm>
            <a:off x="5113421" y="8693268"/>
            <a:ext cx="304800" cy="304628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9C3FFC-D67B-4DD1-A693-C3BCF6C4B0C7}"/>
              </a:ext>
            </a:extLst>
          </p:cNvPr>
          <p:cNvSpPr txBox="1"/>
          <p:nvPr/>
        </p:nvSpPr>
        <p:spPr>
          <a:xfrm>
            <a:off x="5407534" y="7941024"/>
            <a:ext cx="22601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0% ~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03DF61E-445D-4ED3-81EA-F4074D7A336D}"/>
              </a:ext>
            </a:extLst>
          </p:cNvPr>
          <p:cNvSpPr txBox="1"/>
          <p:nvPr/>
        </p:nvSpPr>
        <p:spPr>
          <a:xfrm>
            <a:off x="5410722" y="8293554"/>
            <a:ext cx="26732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25% ~ 50%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7D4B358-B9E9-443D-8696-CC7776930E79}"/>
              </a:ext>
            </a:extLst>
          </p:cNvPr>
          <p:cNvSpPr txBox="1"/>
          <p:nvPr/>
        </p:nvSpPr>
        <p:spPr>
          <a:xfrm>
            <a:off x="5426716" y="8687901"/>
            <a:ext cx="26732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50% ~ 75%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F29E1702-5956-4761-B8F9-BEC94E62EAC1}"/>
              </a:ext>
            </a:extLst>
          </p:cNvPr>
          <p:cNvSpPr/>
          <p:nvPr/>
        </p:nvSpPr>
        <p:spPr>
          <a:xfrm>
            <a:off x="5128585" y="9065471"/>
            <a:ext cx="304800" cy="304628"/>
          </a:xfrm>
          <a:prstGeom prst="roundRect">
            <a:avLst/>
          </a:prstGeom>
          <a:solidFill>
            <a:srgbClr val="007E3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5BC4EB-29D7-43A7-9D1B-329767C78F86}"/>
              </a:ext>
            </a:extLst>
          </p:cNvPr>
          <p:cNvSpPr txBox="1"/>
          <p:nvPr/>
        </p:nvSpPr>
        <p:spPr>
          <a:xfrm>
            <a:off x="5418221" y="9035888"/>
            <a:ext cx="26732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상위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75% ~ 100%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2CC4D00C-3BED-4CA1-8D3D-66056A8EEA2D}"/>
              </a:ext>
            </a:extLst>
          </p:cNvPr>
          <p:cNvSpPr/>
          <p:nvPr/>
        </p:nvSpPr>
        <p:spPr>
          <a:xfrm rot="21289736">
            <a:off x="5611045" y="4268839"/>
            <a:ext cx="1975797" cy="2391219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6ABC3870-6F3A-4DB3-81E1-07D9AFB5FA74}"/>
              </a:ext>
            </a:extLst>
          </p:cNvPr>
          <p:cNvSpPr/>
          <p:nvPr/>
        </p:nvSpPr>
        <p:spPr>
          <a:xfrm rot="21208462">
            <a:off x="5607858" y="6722494"/>
            <a:ext cx="2363592" cy="927393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D083BE1-D90A-49FE-8EFA-45AD83C030E9}"/>
              </a:ext>
            </a:extLst>
          </p:cNvPr>
          <p:cNvSpPr/>
          <p:nvPr/>
        </p:nvSpPr>
        <p:spPr>
          <a:xfrm>
            <a:off x="108799" y="9556383"/>
            <a:ext cx="42237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19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카드매출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2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격자매핑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.csv</a:t>
            </a: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53564E6C-CB4C-42D3-8C15-80D2BAC59AC7}"/>
              </a:ext>
            </a:extLst>
          </p:cNvPr>
          <p:cNvCxnSpPr>
            <a:cxnSpLocks/>
          </p:cNvCxnSpPr>
          <p:nvPr/>
        </p:nvCxnSpPr>
        <p:spPr>
          <a:xfrm flipV="1">
            <a:off x="8477353" y="1333500"/>
            <a:ext cx="1428647" cy="548440"/>
          </a:xfrm>
          <a:prstGeom prst="line">
            <a:avLst/>
          </a:prstGeom>
          <a:ln w="57150">
            <a:solidFill>
              <a:srgbClr val="0000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CC355BE6-81A7-4A1B-86D6-1E359EEB07A5}"/>
              </a:ext>
            </a:extLst>
          </p:cNvPr>
          <p:cNvCxnSpPr>
            <a:cxnSpLocks/>
          </p:cNvCxnSpPr>
          <p:nvPr/>
        </p:nvCxnSpPr>
        <p:spPr>
          <a:xfrm flipV="1">
            <a:off x="8534400" y="9556383"/>
            <a:ext cx="1524000" cy="6717"/>
          </a:xfrm>
          <a:prstGeom prst="line">
            <a:avLst/>
          </a:prstGeom>
          <a:ln w="57150">
            <a:solidFill>
              <a:srgbClr val="0000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62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 animBg="1"/>
      <p:bldP spid="37" grpId="0"/>
      <p:bldP spid="52" grpId="0" animBg="1"/>
      <p:bldP spid="53" grpId="0" animBg="1"/>
      <p:bldP spid="54" grpId="0" animBg="1"/>
      <p:bldP spid="56" grpId="0"/>
      <p:bldP spid="57" grpId="0" animBg="1"/>
      <p:bldP spid="58" grpId="0"/>
      <p:bldP spid="42" grpId="0" animBg="1"/>
      <p:bldP spid="4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838A2E26-30FB-45DF-B584-AC7DE0161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9221" y="2694033"/>
            <a:ext cx="3192423" cy="668101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B715B88-1D5D-4CEE-AC06-078E07FB57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8800" y="2694033"/>
            <a:ext cx="3192423" cy="668101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3FE798B-6F79-40DC-A50D-1F3CE47D03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9045" y="2694034"/>
            <a:ext cx="3192423" cy="669239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7236D29-D6D8-46A4-8CA7-1EBF71D90C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22289" y="2694035"/>
            <a:ext cx="3372926" cy="6664862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800" y="266700"/>
            <a:ext cx="54864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55163" y="539898"/>
            <a:ext cx="51834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7. 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시설위치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4E58ED7E-478E-4719-B01F-E70BC85C4FA5}"/>
              </a:ext>
            </a:extLst>
          </p:cNvPr>
          <p:cNvSpPr/>
          <p:nvPr/>
        </p:nvSpPr>
        <p:spPr>
          <a:xfrm>
            <a:off x="25243" y="10020300"/>
            <a:ext cx="484139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visualization/7. </a:t>
            </a:r>
            <a:r>
              <a:rPr lang="ko-KR" altLang="en-US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시설 분석</a:t>
            </a:r>
            <a:r>
              <a:rPr lang="en-US" altLang="ko-KR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시설위치 시각화</a:t>
            </a:r>
            <a:r>
              <a:rPr lang="en-US" altLang="ko-KR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.html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B9F05495-288A-45A5-8CF3-AA1BB71A18E5}"/>
              </a:ext>
            </a:extLst>
          </p:cNvPr>
          <p:cNvSpPr/>
          <p:nvPr/>
        </p:nvSpPr>
        <p:spPr>
          <a:xfrm>
            <a:off x="2209800" y="8664932"/>
            <a:ext cx="1408484" cy="71011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83CC731E-A7C8-4862-83A6-9867F39329B0}"/>
              </a:ext>
            </a:extLst>
          </p:cNvPr>
          <p:cNvSpPr/>
          <p:nvPr/>
        </p:nvSpPr>
        <p:spPr>
          <a:xfrm>
            <a:off x="2317123" y="8742357"/>
            <a:ext cx="257631" cy="241988"/>
          </a:xfrm>
          <a:prstGeom prst="ellipse">
            <a:avLst/>
          </a:prstGeom>
          <a:solidFill>
            <a:srgbClr val="33CC33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5285FCA-4694-43BA-9237-593ADA184736}"/>
              </a:ext>
            </a:extLst>
          </p:cNvPr>
          <p:cNvSpPr txBox="1"/>
          <p:nvPr/>
        </p:nvSpPr>
        <p:spPr>
          <a:xfrm>
            <a:off x="2581154" y="8684475"/>
            <a:ext cx="10371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도시공원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4918DD9-8D0B-4EA3-BD9D-5179822A4C6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633" y="9042572"/>
            <a:ext cx="275417" cy="275417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0D18227A-EC28-45FD-87D5-DB9193B5E921}"/>
              </a:ext>
            </a:extLst>
          </p:cNvPr>
          <p:cNvSpPr txBox="1"/>
          <p:nvPr/>
        </p:nvSpPr>
        <p:spPr>
          <a:xfrm>
            <a:off x="2584814" y="8997092"/>
            <a:ext cx="900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가로수</a:t>
            </a: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68257ABF-9394-4326-BA98-852E3FE8F6BD}"/>
              </a:ext>
            </a:extLst>
          </p:cNvPr>
          <p:cNvSpPr/>
          <p:nvPr/>
        </p:nvSpPr>
        <p:spPr>
          <a:xfrm>
            <a:off x="5874200" y="8728652"/>
            <a:ext cx="1119794" cy="66662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0CF419A-013A-471A-B6E4-67FEDC6D263C}"/>
              </a:ext>
            </a:extLst>
          </p:cNvPr>
          <p:cNvSpPr txBox="1"/>
          <p:nvPr/>
        </p:nvSpPr>
        <p:spPr>
          <a:xfrm>
            <a:off x="6192500" y="8724900"/>
            <a:ext cx="665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시장*</a:t>
            </a: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0941DB43-CF84-47C9-8724-93E06C3B94B8}"/>
              </a:ext>
            </a:extLst>
          </p:cNvPr>
          <p:cNvSpPr/>
          <p:nvPr/>
        </p:nvSpPr>
        <p:spPr>
          <a:xfrm>
            <a:off x="5943600" y="8790399"/>
            <a:ext cx="239967" cy="243300"/>
          </a:xfrm>
          <a:prstGeom prst="ellipse">
            <a:avLst/>
          </a:prstGeom>
          <a:solidFill>
            <a:srgbClr val="FF330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B475E264-F588-47F2-8F33-F5EDDB8E4CAE}"/>
              </a:ext>
            </a:extLst>
          </p:cNvPr>
          <p:cNvSpPr/>
          <p:nvPr/>
        </p:nvSpPr>
        <p:spPr>
          <a:xfrm>
            <a:off x="9454408" y="8971384"/>
            <a:ext cx="1291740" cy="40011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9F927F6-63D8-437C-ABF0-31B3DA55941E}"/>
              </a:ext>
            </a:extLst>
          </p:cNvPr>
          <p:cNvSpPr txBox="1"/>
          <p:nvPr/>
        </p:nvSpPr>
        <p:spPr>
          <a:xfrm>
            <a:off x="9886674" y="9005950"/>
            <a:ext cx="8378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문화재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41EBC12-F980-4372-B630-816E1A48143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2687" y="9019988"/>
            <a:ext cx="307777" cy="307777"/>
          </a:xfrm>
          <a:prstGeom prst="rect">
            <a:avLst/>
          </a:prstGeom>
        </p:spPr>
      </p:pic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91D6CF89-1FC8-423F-A79B-1CBC83C11702}"/>
              </a:ext>
            </a:extLst>
          </p:cNvPr>
          <p:cNvSpPr/>
          <p:nvPr/>
        </p:nvSpPr>
        <p:spPr>
          <a:xfrm>
            <a:off x="12984187" y="8536845"/>
            <a:ext cx="3287457" cy="873855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B12838D-D3D9-4092-A1EC-3B94FEAB92BB}"/>
              </a:ext>
            </a:extLst>
          </p:cNvPr>
          <p:cNvSpPr txBox="1"/>
          <p:nvPr/>
        </p:nvSpPr>
        <p:spPr>
          <a:xfrm>
            <a:off x="13482976" y="8620208"/>
            <a:ext cx="114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행정기관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B4304A2-9DE7-4760-94D1-60A8A2923F2F}"/>
              </a:ext>
            </a:extLst>
          </p:cNvPr>
          <p:cNvSpPr txBox="1"/>
          <p:nvPr/>
        </p:nvSpPr>
        <p:spPr>
          <a:xfrm>
            <a:off x="13487814" y="8995134"/>
            <a:ext cx="12949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금융기관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F757B47-9C7B-4220-A06D-58C5FFEFD89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0" y="8990987"/>
            <a:ext cx="338554" cy="33855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1F493D6-B0C1-48E8-A713-9880C185A58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3434" y="8591027"/>
            <a:ext cx="382256" cy="38225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61A7259-A4C9-490F-BB4D-B4A28F42355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3668" y="8994045"/>
            <a:ext cx="381000" cy="3810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32E75A0-6765-4D3C-BC8D-C48BB1339EDC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9069050"/>
            <a:ext cx="243300" cy="2433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55FC35BD-7C19-4BFF-A370-957A31E58E1B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8382" y="8615095"/>
            <a:ext cx="299122" cy="299122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DEDBA23D-2189-4420-B179-84B46B2B8EA1}"/>
              </a:ext>
            </a:extLst>
          </p:cNvPr>
          <p:cNvSpPr txBox="1"/>
          <p:nvPr/>
        </p:nvSpPr>
        <p:spPr>
          <a:xfrm>
            <a:off x="6096000" y="9029700"/>
            <a:ext cx="1148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상업시설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ECE069B-EC1D-458A-902B-14466107FEDE}"/>
              </a:ext>
            </a:extLst>
          </p:cNvPr>
          <p:cNvSpPr txBox="1"/>
          <p:nvPr/>
        </p:nvSpPr>
        <p:spPr>
          <a:xfrm>
            <a:off x="14797504" y="9015268"/>
            <a:ext cx="12949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종합병원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45368DA-9470-4AC2-9278-3677775DC15A}"/>
              </a:ext>
            </a:extLst>
          </p:cNvPr>
          <p:cNvSpPr txBox="1"/>
          <p:nvPr/>
        </p:nvSpPr>
        <p:spPr>
          <a:xfrm>
            <a:off x="14789847" y="8628152"/>
            <a:ext cx="114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언론기관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9E2D0FD5-D09B-40D5-BADC-2A38F6DA2733}"/>
              </a:ext>
            </a:extLst>
          </p:cNvPr>
          <p:cNvSpPr txBox="1"/>
          <p:nvPr/>
        </p:nvSpPr>
        <p:spPr>
          <a:xfrm>
            <a:off x="2547736" y="2313818"/>
            <a:ext cx="2939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공원 및 가로수 시각화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85E7C8F4-1E04-4A67-8CC7-F71788BD4D53}"/>
              </a:ext>
            </a:extLst>
          </p:cNvPr>
          <p:cNvSpPr txBox="1"/>
          <p:nvPr/>
        </p:nvSpPr>
        <p:spPr>
          <a:xfrm>
            <a:off x="6411746" y="2319154"/>
            <a:ext cx="22205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상업시설 시각화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4" name="Object 10">
            <a:extLst>
              <a:ext uri="{FF2B5EF4-FFF2-40B4-BE49-F238E27FC236}">
                <a16:creationId xmlns:a16="http://schemas.microsoft.com/office/drawing/2014/main" id="{F15ACBCC-A322-4C35-9A4C-775A93EC70F0}"/>
              </a:ext>
            </a:extLst>
          </p:cNvPr>
          <p:cNvSpPr txBox="1"/>
          <p:nvPr/>
        </p:nvSpPr>
        <p:spPr>
          <a:xfrm>
            <a:off x="359383" y="1590860"/>
            <a:ext cx="6930997" cy="2616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시장 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circle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크기는 시장 면적을 계산하여 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radius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값을 도출한 후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크기를 반영하여 시각화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2F47ABD-BF39-4190-8ECC-7C8A2961AF94}"/>
              </a:ext>
            </a:extLst>
          </p:cNvPr>
          <p:cNvSpPr txBox="1"/>
          <p:nvPr/>
        </p:nvSpPr>
        <p:spPr>
          <a:xfrm>
            <a:off x="9655733" y="2306742"/>
            <a:ext cx="27740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문화재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유적지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시각화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B5C222F-5DA5-4812-84D8-2D3188A02C72}"/>
              </a:ext>
            </a:extLst>
          </p:cNvPr>
          <p:cNvSpPr txBox="1"/>
          <p:nvPr/>
        </p:nvSpPr>
        <p:spPr>
          <a:xfrm>
            <a:off x="13563171" y="2306742"/>
            <a:ext cx="21682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공공기관 시각화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8EFC60B-67CC-4B22-9BB2-CEC9B6D69AF8}"/>
              </a:ext>
            </a:extLst>
          </p:cNvPr>
          <p:cNvSpPr/>
          <p:nvPr/>
        </p:nvSpPr>
        <p:spPr>
          <a:xfrm>
            <a:off x="35680" y="9004300"/>
            <a:ext cx="9140854" cy="1123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사용 데이터 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</a:p>
          <a:p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5.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청주시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유적지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문화재현황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.csv </a:t>
            </a:r>
          </a:p>
          <a:p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6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.청주시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시장현황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.csv</a:t>
            </a:r>
          </a:p>
          <a:p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8.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청주시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공원현황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.csv</a:t>
            </a:r>
          </a:p>
          <a:p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25.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청주시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공공기관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및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주요지점현황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.csv</a:t>
            </a:r>
          </a:p>
          <a:p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산림청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_</a:t>
            </a:r>
            <a:r>
              <a:rPr lang="ko-KR" altLang="en-US" sz="11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도시숨가로수관리</a:t>
            </a:r>
            <a:r>
              <a:rPr lang="ko-KR" altLang="en-US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가로수 현황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_20221231.csv(</a:t>
            </a:r>
            <a:r>
              <a:rPr lang="ko-KR" altLang="en-US" sz="105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공공데이터포털</a:t>
            </a:r>
            <a:r>
              <a:rPr lang="ko-KR" altLang="en-US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 </a:t>
            </a:r>
            <a:r>
              <a:rPr lang="ko-KR" altLang="en-US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산림청</a:t>
            </a:r>
            <a:r>
              <a:rPr lang="en-US" altLang="ko-KR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_</a:t>
            </a:r>
            <a:r>
              <a:rPr lang="ko-KR" altLang="en-US" sz="105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도시숲가로수관리</a:t>
            </a:r>
            <a:r>
              <a:rPr lang="ko-KR" altLang="en-US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가로수 현황 </a:t>
            </a:r>
            <a:r>
              <a:rPr lang="en-US" altLang="ko-KR" sz="105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https://www.data.go.kr/data/15120900/fileData.do</a:t>
            </a:r>
            <a:r>
              <a:rPr lang="en-US" altLang="ko-KR" sz="11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13837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BFE9DF6-A9B6-45A6-A156-D17A9CF91183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153D"/>
          </a:solidFill>
          <a:ln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5181600" y="4543335"/>
            <a:ext cx="8458200" cy="120032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3</a:t>
            </a:r>
            <a:r>
              <a:rPr lang="en-US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.</a:t>
            </a:r>
            <a:r>
              <a:rPr lang="ko-KR" altLang="en-US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원도심 활성화 방안 </a:t>
            </a:r>
            <a:endParaRPr lang="en-US" sz="7200" b="1" dirty="0">
              <a:solidFill>
                <a:srgbClr val="FD8A69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01355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800" y="266700"/>
            <a:ext cx="6400800" cy="947213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55494" y="372242"/>
            <a:ext cx="609941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1. </a:t>
            </a:r>
            <a:r>
              <a:rPr lang="ko-KR" altLang="en-US" sz="36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노후건물 리모델링 </a:t>
            </a:r>
            <a:r>
              <a:rPr lang="en-US" altLang="ko-KR" sz="36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&amp;</a:t>
            </a:r>
            <a:r>
              <a:rPr lang="ko-KR" altLang="en-US" sz="36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 재건축</a:t>
            </a:r>
            <a:endParaRPr lang="en-US" altLang="ko-KR" sz="36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BB34839-FCE6-4FE6-A16A-AFA0C4DD4B09}"/>
              </a:ext>
            </a:extLst>
          </p:cNvPr>
          <p:cNvSpPr/>
          <p:nvPr/>
        </p:nvSpPr>
        <p:spPr>
          <a:xfrm>
            <a:off x="4198276" y="1379645"/>
            <a:ext cx="32518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</a:t>
            </a:r>
            <a:r>
              <a:rPr lang="ko-KR" alt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건물노후도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시각화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57E00674-041E-40E3-9A4D-CC0BCE1D8422}"/>
              </a:ext>
            </a:extLst>
          </p:cNvPr>
          <p:cNvSpPr/>
          <p:nvPr/>
        </p:nvSpPr>
        <p:spPr>
          <a:xfrm>
            <a:off x="5791200" y="8648700"/>
            <a:ext cx="6723283" cy="122568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2961A8A-97B1-4F33-B783-A9CDD3D9EC99}"/>
              </a:ext>
            </a:extLst>
          </p:cNvPr>
          <p:cNvSpPr txBox="1"/>
          <p:nvPr/>
        </p:nvSpPr>
        <p:spPr>
          <a:xfrm>
            <a:off x="5791200" y="8836007"/>
            <a:ext cx="672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경관지구 해제 이후</a:t>
            </a:r>
            <a:r>
              <a:rPr lang="en-US" altLang="ko-KR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문화재 및 </a:t>
            </a:r>
            <a:endParaRPr lang="en-US" altLang="ko-KR" sz="24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도시경관을 고려한 리모델링 </a:t>
            </a:r>
            <a:r>
              <a:rPr lang="en-US" altLang="ko-KR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도시재생사업 필요</a:t>
            </a:r>
            <a:endParaRPr lang="en-US" altLang="ko-KR" sz="24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76456C3-8378-4F60-BD4E-EBDA2B312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1220" y="1859758"/>
            <a:ext cx="3528921" cy="5626922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C3D44D1F-C989-4623-866D-B4300DBFCD83}"/>
              </a:ext>
            </a:extLst>
          </p:cNvPr>
          <p:cNvSpPr/>
          <p:nvPr/>
        </p:nvSpPr>
        <p:spPr>
          <a:xfrm>
            <a:off x="3921220" y="7610818"/>
            <a:ext cx="3528921" cy="692516"/>
          </a:xfrm>
          <a:prstGeom prst="roundRect">
            <a:avLst>
              <a:gd name="adj" fmla="val 9537"/>
            </a:avLst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Object 40">
            <a:extLst>
              <a:ext uri="{FF2B5EF4-FFF2-40B4-BE49-F238E27FC236}">
                <a16:creationId xmlns:a16="http://schemas.microsoft.com/office/drawing/2014/main" id="{764C0F30-5065-421C-B1E4-4FD9961FEC95}"/>
              </a:ext>
            </a:extLst>
          </p:cNvPr>
          <p:cNvSpPr txBox="1"/>
          <p:nvPr/>
        </p:nvSpPr>
        <p:spPr>
          <a:xfrm>
            <a:off x="3921220" y="7668611"/>
            <a:ext cx="3528921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경관지구는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노후건축물 및 </a:t>
            </a:r>
            <a:endParaRPr lang="en-US" altLang="ko-KR" sz="16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불량건축물의 비율이 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90%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이상 차지</a:t>
            </a:r>
            <a:endParaRPr lang="en-US" altLang="ko-KR" sz="16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AA99647D-12FA-4FEF-A626-D06B4CECBE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2071" y="1871828"/>
            <a:ext cx="3528921" cy="5541161"/>
          </a:xfrm>
          <a:prstGeom prst="rect">
            <a:avLst/>
          </a:prstGeom>
        </p:spPr>
      </p:pic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402C622F-2DEB-4106-BA0B-BB1F865037B4}"/>
              </a:ext>
            </a:extLst>
          </p:cNvPr>
          <p:cNvSpPr/>
          <p:nvPr/>
        </p:nvSpPr>
        <p:spPr>
          <a:xfrm>
            <a:off x="7739596" y="7604697"/>
            <a:ext cx="3624697" cy="692517"/>
          </a:xfrm>
          <a:prstGeom prst="roundRect">
            <a:avLst>
              <a:gd name="adj" fmla="val 9537"/>
            </a:avLst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Object 40">
            <a:extLst>
              <a:ext uri="{FF2B5EF4-FFF2-40B4-BE49-F238E27FC236}">
                <a16:creationId xmlns:a16="http://schemas.microsoft.com/office/drawing/2014/main" id="{57FE3B5F-6BDC-43F7-9CD0-FAC64D799F27}"/>
              </a:ext>
            </a:extLst>
          </p:cNvPr>
          <p:cNvSpPr txBox="1"/>
          <p:nvPr/>
        </p:nvSpPr>
        <p:spPr>
          <a:xfrm>
            <a:off x="7687882" y="7668611"/>
            <a:ext cx="37973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경관지구는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약 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95%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의 건물이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  <a:p>
            <a:pPr algn="ctr"/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층 이하의 저층건물로 구성되어 있음</a:t>
            </a:r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FEA6613-4376-4240-BA79-1316B2E28060}"/>
              </a:ext>
            </a:extLst>
          </p:cNvPr>
          <p:cNvSpPr/>
          <p:nvPr/>
        </p:nvSpPr>
        <p:spPr>
          <a:xfrm>
            <a:off x="8105953" y="1409700"/>
            <a:ext cx="29611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</a:t>
            </a:r>
            <a:r>
              <a:rPr lang="ko-KR" altLang="en-US" sz="20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건물층수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시각화</a:t>
            </a:r>
            <a:endParaRPr lang="ko-KR" altLang="en-US" sz="2000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4EC1F4B-736B-4F31-ADC8-817EDFF7EC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59239" y="1884290"/>
            <a:ext cx="2647816" cy="5541273"/>
          </a:xfrm>
          <a:prstGeom prst="rect">
            <a:avLst/>
          </a:prstGeom>
        </p:spPr>
      </p:pic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BB770571-8434-45C4-B26E-77C764D2DEA5}"/>
              </a:ext>
            </a:extLst>
          </p:cNvPr>
          <p:cNvSpPr/>
          <p:nvPr/>
        </p:nvSpPr>
        <p:spPr>
          <a:xfrm>
            <a:off x="11654215" y="7062956"/>
            <a:ext cx="1291740" cy="40011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EA3273-EA6F-496F-AFF4-8B8198EE75D2}"/>
              </a:ext>
            </a:extLst>
          </p:cNvPr>
          <p:cNvSpPr txBox="1"/>
          <p:nvPr/>
        </p:nvSpPr>
        <p:spPr>
          <a:xfrm>
            <a:off x="12086481" y="7097522"/>
            <a:ext cx="8378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문화재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67E4D1B7-7251-471D-B97C-848A4E95273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2494" y="7111560"/>
            <a:ext cx="307777" cy="307777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0B61C75-1B21-4F02-BDAF-7BE0AD04863D}"/>
              </a:ext>
            </a:extLst>
          </p:cNvPr>
          <p:cNvSpPr txBox="1"/>
          <p:nvPr/>
        </p:nvSpPr>
        <p:spPr>
          <a:xfrm>
            <a:off x="11654215" y="1403163"/>
            <a:ext cx="27740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문화재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유적지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시각화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083BF4F2-7FA2-4931-B76A-A840FE59EA23}"/>
              </a:ext>
            </a:extLst>
          </p:cNvPr>
          <p:cNvSpPr/>
          <p:nvPr/>
        </p:nvSpPr>
        <p:spPr>
          <a:xfrm rot="21208462">
            <a:off x="12352755" y="4429749"/>
            <a:ext cx="1567061" cy="1538662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943DAF44-E738-4D03-977C-0A49E592AC21}"/>
              </a:ext>
            </a:extLst>
          </p:cNvPr>
          <p:cNvSpPr/>
          <p:nvPr/>
        </p:nvSpPr>
        <p:spPr>
          <a:xfrm>
            <a:off x="14171083" y="3929456"/>
            <a:ext cx="1483653" cy="694759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F1172D84-13A9-40D0-A16E-F6790AF65361}"/>
              </a:ext>
            </a:extLst>
          </p:cNvPr>
          <p:cNvCxnSpPr>
            <a:cxnSpLocks/>
          </p:cNvCxnSpPr>
          <p:nvPr/>
        </p:nvCxnSpPr>
        <p:spPr>
          <a:xfrm flipH="1">
            <a:off x="13762297" y="4272369"/>
            <a:ext cx="408786" cy="174947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bject 40">
            <a:extLst>
              <a:ext uri="{FF2B5EF4-FFF2-40B4-BE49-F238E27FC236}">
                <a16:creationId xmlns:a16="http://schemas.microsoft.com/office/drawing/2014/main" id="{4534CF08-E6D7-48F9-8B62-DF598B6210B4}"/>
              </a:ext>
            </a:extLst>
          </p:cNvPr>
          <p:cNvSpPr txBox="1"/>
          <p:nvPr/>
        </p:nvSpPr>
        <p:spPr>
          <a:xfrm>
            <a:off x="14171083" y="3979981"/>
            <a:ext cx="146196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역사문화전경</a:t>
            </a:r>
            <a:endParaRPr lang="en-US" altLang="ko-KR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보존지역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510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91" grpId="0"/>
      <p:bldP spid="20" grpId="0" animBg="1"/>
      <p:bldP spid="21" grpId="0"/>
      <p:bldP spid="29" grpId="0" animBg="1"/>
      <p:bldP spid="30" grpId="0"/>
      <p:bldP spid="34" grpId="0" animBg="1"/>
      <p:bldP spid="35" grpId="0" animBg="1"/>
      <p:bldP spid="3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>
            <a:extLst>
              <a:ext uri="{FF2B5EF4-FFF2-40B4-BE49-F238E27FC236}">
                <a16:creationId xmlns:a16="http://schemas.microsoft.com/office/drawing/2014/main" id="{36B4F244-D80B-47AE-B928-F81274739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156" y="2071637"/>
            <a:ext cx="3372926" cy="5922737"/>
          </a:xfrm>
          <a:prstGeom prst="rect">
            <a:avLst/>
          </a:prstGeom>
        </p:spPr>
      </p:pic>
      <p:sp>
        <p:nvSpPr>
          <p:cNvPr id="3" name="자유형: 도형 2">
            <a:extLst>
              <a:ext uri="{FF2B5EF4-FFF2-40B4-BE49-F238E27FC236}">
                <a16:creationId xmlns:a16="http://schemas.microsoft.com/office/drawing/2014/main" id="{0E50D809-A13D-4188-ABEA-9C3F031B358C}"/>
              </a:ext>
            </a:extLst>
          </p:cNvPr>
          <p:cNvSpPr/>
          <p:nvPr/>
        </p:nvSpPr>
        <p:spPr>
          <a:xfrm>
            <a:off x="4814493" y="1991291"/>
            <a:ext cx="574256" cy="5147244"/>
          </a:xfrm>
          <a:custGeom>
            <a:avLst/>
            <a:gdLst>
              <a:gd name="connsiteX0" fmla="*/ 13648 w 859809"/>
              <a:gd name="connsiteY0" fmla="*/ 0 h 6502399"/>
              <a:gd name="connsiteX1" fmla="*/ 95534 w 859809"/>
              <a:gd name="connsiteY1" fmla="*/ 163773 h 6502399"/>
              <a:gd name="connsiteX2" fmla="*/ 163773 w 859809"/>
              <a:gd name="connsiteY2" fmla="*/ 245660 h 6502399"/>
              <a:gd name="connsiteX3" fmla="*/ 191069 w 859809"/>
              <a:gd name="connsiteY3" fmla="*/ 313899 h 6502399"/>
              <a:gd name="connsiteX4" fmla="*/ 218364 w 859809"/>
              <a:gd name="connsiteY4" fmla="*/ 368490 h 6502399"/>
              <a:gd name="connsiteX5" fmla="*/ 245660 w 859809"/>
              <a:gd name="connsiteY5" fmla="*/ 436729 h 6502399"/>
              <a:gd name="connsiteX6" fmla="*/ 272955 w 859809"/>
              <a:gd name="connsiteY6" fmla="*/ 477672 h 6502399"/>
              <a:gd name="connsiteX7" fmla="*/ 286603 w 859809"/>
              <a:gd name="connsiteY7" fmla="*/ 518615 h 6502399"/>
              <a:gd name="connsiteX8" fmla="*/ 341194 w 859809"/>
              <a:gd name="connsiteY8" fmla="*/ 627797 h 6502399"/>
              <a:gd name="connsiteX9" fmla="*/ 382137 w 859809"/>
              <a:gd name="connsiteY9" fmla="*/ 750627 h 6502399"/>
              <a:gd name="connsiteX10" fmla="*/ 409433 w 859809"/>
              <a:gd name="connsiteY10" fmla="*/ 873457 h 6502399"/>
              <a:gd name="connsiteX11" fmla="*/ 436728 w 859809"/>
              <a:gd name="connsiteY11" fmla="*/ 941696 h 6502399"/>
              <a:gd name="connsiteX12" fmla="*/ 450376 w 859809"/>
              <a:gd name="connsiteY12" fmla="*/ 982639 h 6502399"/>
              <a:gd name="connsiteX13" fmla="*/ 477672 w 859809"/>
              <a:gd name="connsiteY13" fmla="*/ 1023582 h 6502399"/>
              <a:gd name="connsiteX14" fmla="*/ 545910 w 859809"/>
              <a:gd name="connsiteY14" fmla="*/ 1119117 h 6502399"/>
              <a:gd name="connsiteX15" fmla="*/ 586854 w 859809"/>
              <a:gd name="connsiteY15" fmla="*/ 1296537 h 6502399"/>
              <a:gd name="connsiteX16" fmla="*/ 641445 w 859809"/>
              <a:gd name="connsiteY16" fmla="*/ 1405720 h 6502399"/>
              <a:gd name="connsiteX17" fmla="*/ 668740 w 859809"/>
              <a:gd name="connsiteY17" fmla="*/ 1473958 h 6502399"/>
              <a:gd name="connsiteX18" fmla="*/ 696036 w 859809"/>
              <a:gd name="connsiteY18" fmla="*/ 1624084 h 6502399"/>
              <a:gd name="connsiteX19" fmla="*/ 709684 w 859809"/>
              <a:gd name="connsiteY19" fmla="*/ 1733266 h 6502399"/>
              <a:gd name="connsiteX20" fmla="*/ 750627 w 859809"/>
              <a:gd name="connsiteY20" fmla="*/ 1869743 h 6502399"/>
              <a:gd name="connsiteX21" fmla="*/ 777922 w 859809"/>
              <a:gd name="connsiteY21" fmla="*/ 2033517 h 6502399"/>
              <a:gd name="connsiteX22" fmla="*/ 818866 w 859809"/>
              <a:gd name="connsiteY22" fmla="*/ 2169994 h 6502399"/>
              <a:gd name="connsiteX23" fmla="*/ 832513 w 859809"/>
              <a:gd name="connsiteY23" fmla="*/ 2374711 h 6502399"/>
              <a:gd name="connsiteX24" fmla="*/ 846161 w 859809"/>
              <a:gd name="connsiteY24" fmla="*/ 2415654 h 6502399"/>
              <a:gd name="connsiteX25" fmla="*/ 859809 w 859809"/>
              <a:gd name="connsiteY25" fmla="*/ 2634018 h 6502399"/>
              <a:gd name="connsiteX26" fmla="*/ 846161 w 859809"/>
              <a:gd name="connsiteY26" fmla="*/ 3411940 h 6502399"/>
              <a:gd name="connsiteX27" fmla="*/ 818866 w 859809"/>
              <a:gd name="connsiteY27" fmla="*/ 3548418 h 6502399"/>
              <a:gd name="connsiteX28" fmla="*/ 777922 w 859809"/>
              <a:gd name="connsiteY28" fmla="*/ 3603009 h 6502399"/>
              <a:gd name="connsiteX29" fmla="*/ 750627 w 859809"/>
              <a:gd name="connsiteY29" fmla="*/ 3684896 h 6502399"/>
              <a:gd name="connsiteX30" fmla="*/ 736979 w 859809"/>
              <a:gd name="connsiteY30" fmla="*/ 3725839 h 6502399"/>
              <a:gd name="connsiteX31" fmla="*/ 682388 w 859809"/>
              <a:gd name="connsiteY31" fmla="*/ 3821373 h 6502399"/>
              <a:gd name="connsiteX32" fmla="*/ 655093 w 859809"/>
              <a:gd name="connsiteY32" fmla="*/ 3903260 h 6502399"/>
              <a:gd name="connsiteX33" fmla="*/ 600501 w 859809"/>
              <a:gd name="connsiteY33" fmla="*/ 3985146 h 6502399"/>
              <a:gd name="connsiteX34" fmla="*/ 586854 w 859809"/>
              <a:gd name="connsiteY34" fmla="*/ 4026090 h 6502399"/>
              <a:gd name="connsiteX35" fmla="*/ 518615 w 859809"/>
              <a:gd name="connsiteY35" fmla="*/ 4107976 h 6502399"/>
              <a:gd name="connsiteX36" fmla="*/ 504967 w 859809"/>
              <a:gd name="connsiteY36" fmla="*/ 4148920 h 6502399"/>
              <a:gd name="connsiteX37" fmla="*/ 368490 w 859809"/>
              <a:gd name="connsiteY37" fmla="*/ 4271749 h 6502399"/>
              <a:gd name="connsiteX38" fmla="*/ 300251 w 859809"/>
              <a:gd name="connsiteY38" fmla="*/ 4380932 h 6502399"/>
              <a:gd name="connsiteX39" fmla="*/ 272955 w 859809"/>
              <a:gd name="connsiteY39" fmla="*/ 4462818 h 6502399"/>
              <a:gd name="connsiteX40" fmla="*/ 218364 w 859809"/>
              <a:gd name="connsiteY40" fmla="*/ 4572000 h 6502399"/>
              <a:gd name="connsiteX41" fmla="*/ 177421 w 859809"/>
              <a:gd name="connsiteY41" fmla="*/ 4681182 h 6502399"/>
              <a:gd name="connsiteX42" fmla="*/ 150125 w 859809"/>
              <a:gd name="connsiteY42" fmla="*/ 4763069 h 6502399"/>
              <a:gd name="connsiteX43" fmla="*/ 136478 w 859809"/>
              <a:gd name="connsiteY43" fmla="*/ 4804012 h 6502399"/>
              <a:gd name="connsiteX44" fmla="*/ 109182 w 859809"/>
              <a:gd name="connsiteY44" fmla="*/ 4844955 h 6502399"/>
              <a:gd name="connsiteX45" fmla="*/ 68239 w 859809"/>
              <a:gd name="connsiteY45" fmla="*/ 4967785 h 6502399"/>
              <a:gd name="connsiteX46" fmla="*/ 54591 w 859809"/>
              <a:gd name="connsiteY46" fmla="*/ 5008729 h 6502399"/>
              <a:gd name="connsiteX47" fmla="*/ 40943 w 859809"/>
              <a:gd name="connsiteY47" fmla="*/ 5049672 h 6502399"/>
              <a:gd name="connsiteX48" fmla="*/ 0 w 859809"/>
              <a:gd name="connsiteY48" fmla="*/ 5240740 h 6502399"/>
              <a:gd name="connsiteX49" fmla="*/ 13648 w 859809"/>
              <a:gd name="connsiteY49" fmla="*/ 5827594 h 6502399"/>
              <a:gd name="connsiteX50" fmla="*/ 27296 w 859809"/>
              <a:gd name="connsiteY50" fmla="*/ 5868537 h 6502399"/>
              <a:gd name="connsiteX51" fmla="*/ 136478 w 859809"/>
              <a:gd name="connsiteY51" fmla="*/ 5991367 h 6502399"/>
              <a:gd name="connsiteX52" fmla="*/ 163773 w 859809"/>
              <a:gd name="connsiteY52" fmla="*/ 6032311 h 6502399"/>
              <a:gd name="connsiteX53" fmla="*/ 300251 w 859809"/>
              <a:gd name="connsiteY53" fmla="*/ 6155140 h 6502399"/>
              <a:gd name="connsiteX54" fmla="*/ 354842 w 859809"/>
              <a:gd name="connsiteY54" fmla="*/ 6182436 h 6502399"/>
              <a:gd name="connsiteX55" fmla="*/ 436728 w 859809"/>
              <a:gd name="connsiteY55" fmla="*/ 6237027 h 6502399"/>
              <a:gd name="connsiteX56" fmla="*/ 477672 w 859809"/>
              <a:gd name="connsiteY56" fmla="*/ 6250675 h 6502399"/>
              <a:gd name="connsiteX57" fmla="*/ 559558 w 859809"/>
              <a:gd name="connsiteY57" fmla="*/ 6305266 h 6502399"/>
              <a:gd name="connsiteX58" fmla="*/ 682388 w 859809"/>
              <a:gd name="connsiteY58" fmla="*/ 6400800 h 6502399"/>
              <a:gd name="connsiteX59" fmla="*/ 764275 w 859809"/>
              <a:gd name="connsiteY59" fmla="*/ 6469039 h 6502399"/>
              <a:gd name="connsiteX60" fmla="*/ 805218 w 859809"/>
              <a:gd name="connsiteY60" fmla="*/ 6496334 h 6502399"/>
              <a:gd name="connsiteX61" fmla="*/ 764275 w 859809"/>
              <a:gd name="connsiteY61" fmla="*/ 6496334 h 6502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859809" h="6502399">
                <a:moveTo>
                  <a:pt x="13648" y="0"/>
                </a:moveTo>
                <a:cubicBezTo>
                  <a:pt x="35848" y="66602"/>
                  <a:pt x="42620" y="110859"/>
                  <a:pt x="95534" y="163773"/>
                </a:cubicBezTo>
                <a:cubicBezTo>
                  <a:pt x="125718" y="193957"/>
                  <a:pt x="144772" y="207657"/>
                  <a:pt x="163773" y="245660"/>
                </a:cubicBezTo>
                <a:cubicBezTo>
                  <a:pt x="174729" y="267572"/>
                  <a:pt x="181119" y="291512"/>
                  <a:pt x="191069" y="313899"/>
                </a:cubicBezTo>
                <a:cubicBezTo>
                  <a:pt x="199332" y="332490"/>
                  <a:pt x="210101" y="349899"/>
                  <a:pt x="218364" y="368490"/>
                </a:cubicBezTo>
                <a:cubicBezTo>
                  <a:pt x="228314" y="390877"/>
                  <a:pt x="234704" y="414817"/>
                  <a:pt x="245660" y="436729"/>
                </a:cubicBezTo>
                <a:cubicBezTo>
                  <a:pt x="252995" y="451400"/>
                  <a:pt x="265620" y="463001"/>
                  <a:pt x="272955" y="477672"/>
                </a:cubicBezTo>
                <a:cubicBezTo>
                  <a:pt x="279389" y="490539"/>
                  <a:pt x="280650" y="505519"/>
                  <a:pt x="286603" y="518615"/>
                </a:cubicBezTo>
                <a:cubicBezTo>
                  <a:pt x="303441" y="555658"/>
                  <a:pt x="331325" y="588322"/>
                  <a:pt x="341194" y="627797"/>
                </a:cubicBezTo>
                <a:cubicBezTo>
                  <a:pt x="373900" y="758619"/>
                  <a:pt x="330745" y="596449"/>
                  <a:pt x="382137" y="750627"/>
                </a:cubicBezTo>
                <a:cubicBezTo>
                  <a:pt x="413642" y="845141"/>
                  <a:pt x="376981" y="765283"/>
                  <a:pt x="409433" y="873457"/>
                </a:cubicBezTo>
                <a:cubicBezTo>
                  <a:pt x="416473" y="896922"/>
                  <a:pt x="428126" y="918757"/>
                  <a:pt x="436728" y="941696"/>
                </a:cubicBezTo>
                <a:cubicBezTo>
                  <a:pt x="441779" y="955166"/>
                  <a:pt x="443942" y="969772"/>
                  <a:pt x="450376" y="982639"/>
                </a:cubicBezTo>
                <a:cubicBezTo>
                  <a:pt x="457712" y="997310"/>
                  <a:pt x="468573" y="1009934"/>
                  <a:pt x="477672" y="1023582"/>
                </a:cubicBezTo>
                <a:cubicBezTo>
                  <a:pt x="525527" y="1215014"/>
                  <a:pt x="441519" y="927734"/>
                  <a:pt x="545910" y="1119117"/>
                </a:cubicBezTo>
                <a:cubicBezTo>
                  <a:pt x="569021" y="1161487"/>
                  <a:pt x="571915" y="1246741"/>
                  <a:pt x="586854" y="1296537"/>
                </a:cubicBezTo>
                <a:cubicBezTo>
                  <a:pt x="622274" y="1414605"/>
                  <a:pt x="599198" y="1321226"/>
                  <a:pt x="641445" y="1405720"/>
                </a:cubicBezTo>
                <a:cubicBezTo>
                  <a:pt x="652401" y="1427632"/>
                  <a:pt x="660993" y="1450717"/>
                  <a:pt x="668740" y="1473958"/>
                </a:cubicBezTo>
                <a:cubicBezTo>
                  <a:pt x="684368" y="1520841"/>
                  <a:pt x="689721" y="1576721"/>
                  <a:pt x="696036" y="1624084"/>
                </a:cubicBezTo>
                <a:cubicBezTo>
                  <a:pt x="700883" y="1660439"/>
                  <a:pt x="701999" y="1697403"/>
                  <a:pt x="709684" y="1733266"/>
                </a:cubicBezTo>
                <a:cubicBezTo>
                  <a:pt x="752413" y="1932670"/>
                  <a:pt x="723806" y="1722227"/>
                  <a:pt x="750627" y="1869743"/>
                </a:cubicBezTo>
                <a:cubicBezTo>
                  <a:pt x="779108" y="2026387"/>
                  <a:pt x="749636" y="1906228"/>
                  <a:pt x="777922" y="2033517"/>
                </a:cubicBezTo>
                <a:cubicBezTo>
                  <a:pt x="791671" y="2095390"/>
                  <a:pt x="796187" y="2101959"/>
                  <a:pt x="818866" y="2169994"/>
                </a:cubicBezTo>
                <a:cubicBezTo>
                  <a:pt x="823415" y="2238233"/>
                  <a:pt x="824961" y="2306739"/>
                  <a:pt x="832513" y="2374711"/>
                </a:cubicBezTo>
                <a:cubicBezTo>
                  <a:pt x="834102" y="2389009"/>
                  <a:pt x="844655" y="2401347"/>
                  <a:pt x="846161" y="2415654"/>
                </a:cubicBezTo>
                <a:cubicBezTo>
                  <a:pt x="853796" y="2488183"/>
                  <a:pt x="855260" y="2561230"/>
                  <a:pt x="859809" y="2634018"/>
                </a:cubicBezTo>
                <a:cubicBezTo>
                  <a:pt x="855260" y="2893325"/>
                  <a:pt x="854390" y="3152723"/>
                  <a:pt x="846161" y="3411940"/>
                </a:cubicBezTo>
                <a:cubicBezTo>
                  <a:pt x="845929" y="3419254"/>
                  <a:pt x="828040" y="3530069"/>
                  <a:pt x="818866" y="3548418"/>
                </a:cubicBezTo>
                <a:cubicBezTo>
                  <a:pt x="808694" y="3568763"/>
                  <a:pt x="791570" y="3584812"/>
                  <a:pt x="777922" y="3603009"/>
                </a:cubicBezTo>
                <a:lnTo>
                  <a:pt x="750627" y="3684896"/>
                </a:lnTo>
                <a:cubicBezTo>
                  <a:pt x="746078" y="3698544"/>
                  <a:pt x="743412" y="3712972"/>
                  <a:pt x="736979" y="3725839"/>
                </a:cubicBezTo>
                <a:cubicBezTo>
                  <a:pt x="702349" y="3795101"/>
                  <a:pt x="720969" y="3763502"/>
                  <a:pt x="682388" y="3821373"/>
                </a:cubicBezTo>
                <a:cubicBezTo>
                  <a:pt x="673290" y="3848669"/>
                  <a:pt x="671053" y="3879320"/>
                  <a:pt x="655093" y="3903260"/>
                </a:cubicBezTo>
                <a:lnTo>
                  <a:pt x="600501" y="3985146"/>
                </a:lnTo>
                <a:cubicBezTo>
                  <a:pt x="595952" y="3998794"/>
                  <a:pt x="593288" y="4013223"/>
                  <a:pt x="586854" y="4026090"/>
                </a:cubicBezTo>
                <a:cubicBezTo>
                  <a:pt x="567855" y="4064089"/>
                  <a:pt x="548796" y="4077795"/>
                  <a:pt x="518615" y="4107976"/>
                </a:cubicBezTo>
                <a:cubicBezTo>
                  <a:pt x="514066" y="4121624"/>
                  <a:pt x="513799" y="4137564"/>
                  <a:pt x="504967" y="4148920"/>
                </a:cubicBezTo>
                <a:cubicBezTo>
                  <a:pt x="459248" y="4207702"/>
                  <a:pt x="423173" y="4230737"/>
                  <a:pt x="368490" y="4271749"/>
                </a:cubicBezTo>
                <a:cubicBezTo>
                  <a:pt x="336007" y="4369197"/>
                  <a:pt x="365134" y="4337676"/>
                  <a:pt x="300251" y="4380932"/>
                </a:cubicBezTo>
                <a:cubicBezTo>
                  <a:pt x="291152" y="4408227"/>
                  <a:pt x="285822" y="4437084"/>
                  <a:pt x="272955" y="4462818"/>
                </a:cubicBezTo>
                <a:cubicBezTo>
                  <a:pt x="254758" y="4499212"/>
                  <a:pt x="231232" y="4533398"/>
                  <a:pt x="218364" y="4572000"/>
                </a:cubicBezTo>
                <a:cubicBezTo>
                  <a:pt x="177800" y="4693690"/>
                  <a:pt x="242702" y="4501657"/>
                  <a:pt x="177421" y="4681182"/>
                </a:cubicBezTo>
                <a:cubicBezTo>
                  <a:pt x="167588" y="4708222"/>
                  <a:pt x="159223" y="4735773"/>
                  <a:pt x="150125" y="4763069"/>
                </a:cubicBezTo>
                <a:cubicBezTo>
                  <a:pt x="145576" y="4776717"/>
                  <a:pt x="144458" y="4792042"/>
                  <a:pt x="136478" y="4804012"/>
                </a:cubicBezTo>
                <a:lnTo>
                  <a:pt x="109182" y="4844955"/>
                </a:lnTo>
                <a:lnTo>
                  <a:pt x="68239" y="4967785"/>
                </a:lnTo>
                <a:lnTo>
                  <a:pt x="54591" y="5008729"/>
                </a:lnTo>
                <a:cubicBezTo>
                  <a:pt x="50042" y="5022377"/>
                  <a:pt x="43764" y="5035565"/>
                  <a:pt x="40943" y="5049672"/>
                </a:cubicBezTo>
                <a:cubicBezTo>
                  <a:pt x="9969" y="5204542"/>
                  <a:pt x="24900" y="5141141"/>
                  <a:pt x="0" y="5240740"/>
                </a:cubicBezTo>
                <a:cubicBezTo>
                  <a:pt x="4549" y="5436358"/>
                  <a:pt x="5148" y="5632108"/>
                  <a:pt x="13648" y="5827594"/>
                </a:cubicBezTo>
                <a:cubicBezTo>
                  <a:pt x="14273" y="5841966"/>
                  <a:pt x="20862" y="5855670"/>
                  <a:pt x="27296" y="5868537"/>
                </a:cubicBezTo>
                <a:cubicBezTo>
                  <a:pt x="67028" y="5948001"/>
                  <a:pt x="64114" y="5882817"/>
                  <a:pt x="136478" y="5991367"/>
                </a:cubicBezTo>
                <a:cubicBezTo>
                  <a:pt x="145576" y="6005015"/>
                  <a:pt x="152876" y="6020051"/>
                  <a:pt x="163773" y="6032311"/>
                </a:cubicBezTo>
                <a:cubicBezTo>
                  <a:pt x="200988" y="6074177"/>
                  <a:pt x="250580" y="6124095"/>
                  <a:pt x="300251" y="6155140"/>
                </a:cubicBezTo>
                <a:cubicBezTo>
                  <a:pt x="317503" y="6165923"/>
                  <a:pt x="337396" y="6171969"/>
                  <a:pt x="354842" y="6182436"/>
                </a:cubicBezTo>
                <a:cubicBezTo>
                  <a:pt x="382972" y="6199314"/>
                  <a:pt x="405606" y="6226653"/>
                  <a:pt x="436728" y="6237027"/>
                </a:cubicBezTo>
                <a:cubicBezTo>
                  <a:pt x="450376" y="6241576"/>
                  <a:pt x="465096" y="6243688"/>
                  <a:pt x="477672" y="6250675"/>
                </a:cubicBezTo>
                <a:cubicBezTo>
                  <a:pt x="506349" y="6266607"/>
                  <a:pt x="536361" y="6282070"/>
                  <a:pt x="559558" y="6305266"/>
                </a:cubicBezTo>
                <a:cubicBezTo>
                  <a:pt x="651617" y="6397324"/>
                  <a:pt x="604824" y="6374945"/>
                  <a:pt x="682388" y="6400800"/>
                </a:cubicBezTo>
                <a:cubicBezTo>
                  <a:pt x="725265" y="6465113"/>
                  <a:pt x="689686" y="6426416"/>
                  <a:pt x="764275" y="6469039"/>
                </a:cubicBezTo>
                <a:cubicBezTo>
                  <a:pt x="778516" y="6477177"/>
                  <a:pt x="805218" y="6479932"/>
                  <a:pt x="805218" y="6496334"/>
                </a:cubicBezTo>
                <a:cubicBezTo>
                  <a:pt x="805218" y="6509982"/>
                  <a:pt x="777923" y="6496334"/>
                  <a:pt x="764275" y="6496334"/>
                </a:cubicBezTo>
              </a:path>
            </a:pathLst>
          </a:custGeom>
          <a:noFill/>
          <a:ln w="762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800" y="190500"/>
            <a:ext cx="8229600" cy="967384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57200" y="343137"/>
            <a:ext cx="790213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2. </a:t>
            </a:r>
            <a:r>
              <a:rPr lang="ko-KR" altLang="en-US" sz="36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도심녹지공간 확대 </a:t>
            </a:r>
            <a:r>
              <a:rPr lang="en-US" altLang="ko-KR" sz="36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&amp;</a:t>
            </a:r>
            <a:r>
              <a:rPr lang="ko-KR" altLang="en-US" sz="36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 보행자동선 개선</a:t>
            </a:r>
            <a:endParaRPr lang="en-US" altLang="ko-KR" sz="36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57E00674-041E-40E3-9A4D-CC0BCE1D8422}"/>
              </a:ext>
            </a:extLst>
          </p:cNvPr>
          <p:cNvSpPr/>
          <p:nvPr/>
        </p:nvSpPr>
        <p:spPr>
          <a:xfrm>
            <a:off x="3886200" y="8267700"/>
            <a:ext cx="4953000" cy="929964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2961A8A-97B1-4F33-B783-A9CDD3D9EC99}"/>
              </a:ext>
            </a:extLst>
          </p:cNvPr>
          <p:cNvSpPr txBox="1"/>
          <p:nvPr/>
        </p:nvSpPr>
        <p:spPr>
          <a:xfrm>
            <a:off x="3993717" y="8367560"/>
            <a:ext cx="473858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spc="-150" dirty="0" err="1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무심천</a:t>
            </a:r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주변 녹지 확대 및 시민공원 증설</a:t>
            </a:r>
            <a:endParaRPr lang="en-US" altLang="ko-KR" sz="20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사거리 부근 및 </a:t>
            </a:r>
            <a:r>
              <a:rPr lang="ko-KR" altLang="en-US" sz="2000" b="1" spc="-150" dirty="0" err="1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원도심구역</a:t>
            </a:r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가로수 확대</a:t>
            </a:r>
            <a:endParaRPr lang="en-US" altLang="ko-KR" sz="20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0BAA755-9EF2-4C21-9875-7EECF6F43D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3600" y="2038410"/>
            <a:ext cx="3372927" cy="5908759"/>
          </a:xfrm>
          <a:prstGeom prst="rect">
            <a:avLst/>
          </a:prstGeom>
        </p:spPr>
      </p:pic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36EC17C1-73C0-4B1E-9DBA-7B6FBF52E46A}"/>
              </a:ext>
            </a:extLst>
          </p:cNvPr>
          <p:cNvSpPr/>
          <p:nvPr/>
        </p:nvSpPr>
        <p:spPr>
          <a:xfrm>
            <a:off x="11392734" y="2057428"/>
            <a:ext cx="1747648" cy="793709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Object 40">
            <a:extLst>
              <a:ext uri="{FF2B5EF4-FFF2-40B4-BE49-F238E27FC236}">
                <a16:creationId xmlns:a16="http://schemas.microsoft.com/office/drawing/2014/main" id="{FA5B1A14-F32B-4B94-AE9F-C93735E7D569}"/>
              </a:ext>
            </a:extLst>
          </p:cNvPr>
          <p:cNvSpPr txBox="1"/>
          <p:nvPr/>
        </p:nvSpPr>
        <p:spPr>
          <a:xfrm>
            <a:off x="9791758" y="1562100"/>
            <a:ext cx="333476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통합 도로망 </a:t>
            </a:r>
            <a:r>
              <a:rPr lang="en-US" altLang="ko-KR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20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인도 시각화</a:t>
            </a:r>
            <a:endParaRPr lang="en-US" sz="20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7EB9BB2E-2C95-4C03-AC0F-879DFDB4E768}"/>
              </a:ext>
            </a:extLst>
          </p:cNvPr>
          <p:cNvSpPr/>
          <p:nvPr/>
        </p:nvSpPr>
        <p:spPr>
          <a:xfrm>
            <a:off x="11553024" y="2133800"/>
            <a:ext cx="304800" cy="304628"/>
          </a:xfrm>
          <a:prstGeom prst="roundRect">
            <a:avLst/>
          </a:prstGeom>
          <a:solidFill>
            <a:srgbClr val="080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C0D9D16-6109-4509-8EEE-7A16F7A9402D}"/>
              </a:ext>
            </a:extLst>
          </p:cNvPr>
          <p:cNvSpPr/>
          <p:nvPr/>
        </p:nvSpPr>
        <p:spPr>
          <a:xfrm>
            <a:off x="11553024" y="2470310"/>
            <a:ext cx="304800" cy="304628"/>
          </a:xfrm>
          <a:prstGeom prst="roundRect">
            <a:avLst/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51F8FD-5C56-41F9-9AD2-99B436AF49D1}"/>
              </a:ext>
            </a:extLst>
          </p:cNvPr>
          <p:cNvSpPr txBox="1"/>
          <p:nvPr/>
        </p:nvSpPr>
        <p:spPr>
          <a:xfrm>
            <a:off x="11842120" y="2117011"/>
            <a:ext cx="114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인도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보도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33EE342-D99F-48C9-9054-9BEFAB3ECF1A}"/>
              </a:ext>
            </a:extLst>
          </p:cNvPr>
          <p:cNvSpPr txBox="1"/>
          <p:nvPr/>
        </p:nvSpPr>
        <p:spPr>
          <a:xfrm>
            <a:off x="11845396" y="2453260"/>
            <a:ext cx="12949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통합 도로망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1AEA0DAA-7BB7-43D6-8928-1FB7FB1179E9}"/>
              </a:ext>
            </a:extLst>
          </p:cNvPr>
          <p:cNvSpPr/>
          <p:nvPr/>
        </p:nvSpPr>
        <p:spPr>
          <a:xfrm>
            <a:off x="10494521" y="6528433"/>
            <a:ext cx="2496547" cy="1450617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E4CC572F-4F7A-492D-B894-D234AA27B3EA}"/>
              </a:ext>
            </a:extLst>
          </p:cNvPr>
          <p:cNvCxnSpPr>
            <a:cxnSpLocks/>
          </p:cNvCxnSpPr>
          <p:nvPr/>
        </p:nvCxnSpPr>
        <p:spPr>
          <a:xfrm flipH="1">
            <a:off x="12867024" y="6122249"/>
            <a:ext cx="335703" cy="423515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54C836B0-93A1-44DD-A04E-A34220631D48}"/>
              </a:ext>
            </a:extLst>
          </p:cNvPr>
          <p:cNvSpPr/>
          <p:nvPr/>
        </p:nvSpPr>
        <p:spPr>
          <a:xfrm>
            <a:off x="13140382" y="5692623"/>
            <a:ext cx="3281796" cy="453662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Object 40">
            <a:extLst>
              <a:ext uri="{FF2B5EF4-FFF2-40B4-BE49-F238E27FC236}">
                <a16:creationId xmlns:a16="http://schemas.microsoft.com/office/drawing/2014/main" id="{41C110B9-1C6E-45E7-901A-1A805F0F2270}"/>
              </a:ext>
            </a:extLst>
          </p:cNvPr>
          <p:cNvSpPr txBox="1"/>
          <p:nvPr/>
        </p:nvSpPr>
        <p:spPr>
          <a:xfrm>
            <a:off x="13159432" y="5713002"/>
            <a:ext cx="326274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석교 </a:t>
            </a:r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육거리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육거리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시장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부근 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D21B6FB6-D957-43C0-9B5B-668E74478897}"/>
              </a:ext>
            </a:extLst>
          </p:cNvPr>
          <p:cNvSpPr/>
          <p:nvPr/>
        </p:nvSpPr>
        <p:spPr>
          <a:xfrm>
            <a:off x="4743563" y="7335001"/>
            <a:ext cx="1408484" cy="71011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98F03ADF-DE93-481F-AD6D-61226364898D}"/>
              </a:ext>
            </a:extLst>
          </p:cNvPr>
          <p:cNvSpPr/>
          <p:nvPr/>
        </p:nvSpPr>
        <p:spPr>
          <a:xfrm>
            <a:off x="4850886" y="7412426"/>
            <a:ext cx="257631" cy="241988"/>
          </a:xfrm>
          <a:prstGeom prst="ellipse">
            <a:avLst/>
          </a:prstGeom>
          <a:solidFill>
            <a:srgbClr val="33CC33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2D8F899-22F0-4C7E-81A4-DCF1601F8D05}"/>
              </a:ext>
            </a:extLst>
          </p:cNvPr>
          <p:cNvSpPr txBox="1"/>
          <p:nvPr/>
        </p:nvSpPr>
        <p:spPr>
          <a:xfrm>
            <a:off x="5114917" y="7354544"/>
            <a:ext cx="10371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도시공원</a:t>
            </a: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0FB78F21-F69B-4649-ACD2-16B650B46B8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96" y="7712641"/>
            <a:ext cx="275417" cy="275417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7D28E2EB-B394-455B-A99A-3B72CFE9F03E}"/>
              </a:ext>
            </a:extLst>
          </p:cNvPr>
          <p:cNvSpPr txBox="1"/>
          <p:nvPr/>
        </p:nvSpPr>
        <p:spPr>
          <a:xfrm>
            <a:off x="5118577" y="7667161"/>
            <a:ext cx="900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가로수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7CF02C8-0310-438B-ABE1-EA5916A3D2AC}"/>
              </a:ext>
            </a:extLst>
          </p:cNvPr>
          <p:cNvSpPr txBox="1"/>
          <p:nvPr/>
        </p:nvSpPr>
        <p:spPr>
          <a:xfrm>
            <a:off x="5114917" y="1606005"/>
            <a:ext cx="2939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공원 및 가로수 시각화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1A24196E-ECFC-4248-A761-200D2C618936}"/>
              </a:ext>
            </a:extLst>
          </p:cNvPr>
          <p:cNvCxnSpPr>
            <a:cxnSpLocks/>
            <a:stCxn id="3" idx="26"/>
          </p:cNvCxnSpPr>
          <p:nvPr/>
        </p:nvCxnSpPr>
        <p:spPr>
          <a:xfrm flipH="1">
            <a:off x="4755364" y="4692154"/>
            <a:ext cx="624270" cy="252548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E01FA231-A70A-491C-8977-4826015BA7A9}"/>
              </a:ext>
            </a:extLst>
          </p:cNvPr>
          <p:cNvSpPr/>
          <p:nvPr/>
        </p:nvSpPr>
        <p:spPr>
          <a:xfrm>
            <a:off x="3657600" y="4914057"/>
            <a:ext cx="1155574" cy="480516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Object 40">
            <a:extLst>
              <a:ext uri="{FF2B5EF4-FFF2-40B4-BE49-F238E27FC236}">
                <a16:creationId xmlns:a16="http://schemas.microsoft.com/office/drawing/2014/main" id="{8720ABAE-3D55-450A-8930-C9B1043A49F6}"/>
              </a:ext>
            </a:extLst>
          </p:cNvPr>
          <p:cNvSpPr txBox="1"/>
          <p:nvPr/>
        </p:nvSpPr>
        <p:spPr>
          <a:xfrm>
            <a:off x="3657600" y="4918262"/>
            <a:ext cx="115557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무심천</a:t>
            </a:r>
            <a:endParaRPr lang="en-US" sz="20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85A18817-1310-4DD3-956C-8D29F1664764}"/>
              </a:ext>
            </a:extLst>
          </p:cNvPr>
          <p:cNvSpPr/>
          <p:nvPr/>
        </p:nvSpPr>
        <p:spPr>
          <a:xfrm>
            <a:off x="9296400" y="8252136"/>
            <a:ext cx="4571999" cy="929964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89615C7-C7FE-4790-B292-95747C4E4F37}"/>
              </a:ext>
            </a:extLst>
          </p:cNvPr>
          <p:cNvSpPr txBox="1"/>
          <p:nvPr/>
        </p:nvSpPr>
        <p:spPr>
          <a:xfrm>
            <a:off x="9436485" y="8351613"/>
            <a:ext cx="423307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석교 </a:t>
            </a:r>
            <a:r>
              <a:rPr lang="ko-KR" altLang="en-US" sz="2000" b="1" spc="-150" dirty="0" err="1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육거리</a:t>
            </a:r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부근 보행자 네트워크 개선</a:t>
            </a:r>
            <a:endParaRPr lang="en-US" altLang="ko-KR" sz="20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000" b="1" spc="-150" dirty="0" err="1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육거리</a:t>
            </a:r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시장부근 보행자 전용가로 증설</a:t>
            </a:r>
            <a:endParaRPr lang="en-US" altLang="ko-KR" sz="20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9864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8" grpId="0" animBg="1"/>
      <p:bldP spid="91" grpId="0"/>
      <p:bldP spid="41" grpId="0" animBg="1"/>
      <p:bldP spid="43" grpId="0" animBg="1"/>
      <p:bldP spid="44" grpId="0"/>
      <p:bldP spid="38" grpId="0" animBg="1"/>
      <p:bldP spid="39" grpId="0"/>
      <p:bldP spid="59" grpId="0" animBg="1"/>
      <p:bldP spid="6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800" y="190500"/>
            <a:ext cx="7848600" cy="982039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29273" y="253234"/>
            <a:ext cx="75438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3.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주차공간 확보 </a:t>
            </a:r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&amp;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주차장 개편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99BFF850-73DC-4F73-B750-D2D596AED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12" y="2324100"/>
            <a:ext cx="5233988" cy="7086600"/>
          </a:xfrm>
          <a:prstGeom prst="rect">
            <a:avLst/>
          </a:prstGeom>
        </p:spPr>
      </p:pic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3376A5CD-4A4E-491B-B682-C3F54A333B40}"/>
              </a:ext>
            </a:extLst>
          </p:cNvPr>
          <p:cNvSpPr/>
          <p:nvPr/>
        </p:nvSpPr>
        <p:spPr>
          <a:xfrm>
            <a:off x="2602706" y="5357796"/>
            <a:ext cx="1143000" cy="1177723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30D763F6-B59D-40DA-9E63-6B0DC6EEDC9D}"/>
              </a:ext>
            </a:extLst>
          </p:cNvPr>
          <p:cNvCxnSpPr>
            <a:cxnSpLocks/>
          </p:cNvCxnSpPr>
          <p:nvPr/>
        </p:nvCxnSpPr>
        <p:spPr>
          <a:xfrm flipH="1">
            <a:off x="5105401" y="7406400"/>
            <a:ext cx="966787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2CC0B704-1A13-48A7-812C-D4C7489D25D0}"/>
              </a:ext>
            </a:extLst>
          </p:cNvPr>
          <p:cNvSpPr/>
          <p:nvPr/>
        </p:nvSpPr>
        <p:spPr>
          <a:xfrm>
            <a:off x="6060930" y="7262988"/>
            <a:ext cx="3768870" cy="1343748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Object 40">
            <a:extLst>
              <a:ext uri="{FF2B5EF4-FFF2-40B4-BE49-F238E27FC236}">
                <a16:creationId xmlns:a16="http://schemas.microsoft.com/office/drawing/2014/main" id="{275FCCBC-5806-4BCC-9911-D72909156F8B}"/>
              </a:ext>
            </a:extLst>
          </p:cNvPr>
          <p:cNvSpPr txBox="1"/>
          <p:nvPr/>
        </p:nvSpPr>
        <p:spPr>
          <a:xfrm>
            <a:off x="6142759" y="7396253"/>
            <a:ext cx="3616470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다른 구역에 비해 육거리시장의  부근 주차장이 적음</a:t>
            </a:r>
            <a:r>
              <a:rPr lang="en-US" altLang="ko-KR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 </a:t>
            </a:r>
            <a:r>
              <a:rPr lang="ko-KR" altLang="en-US" sz="16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육거리시장 부근은 교통량 및 유동인구가 높은 지역이기 때문에 주차장의 증설이 요구됨 </a:t>
            </a:r>
            <a:endParaRPr lang="en-US" sz="16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D159E8E2-0FDA-4AFC-8FEB-FC3E9EBA4CE5}"/>
              </a:ext>
            </a:extLst>
          </p:cNvPr>
          <p:cNvCxnSpPr>
            <a:cxnSpLocks/>
          </p:cNvCxnSpPr>
          <p:nvPr/>
        </p:nvCxnSpPr>
        <p:spPr>
          <a:xfrm flipH="1">
            <a:off x="3581400" y="4519731"/>
            <a:ext cx="2830660" cy="83806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id="{3587394D-C8D8-4365-91B6-4F7A230FC425}"/>
              </a:ext>
            </a:extLst>
          </p:cNvPr>
          <p:cNvSpPr/>
          <p:nvPr/>
        </p:nvSpPr>
        <p:spPr>
          <a:xfrm>
            <a:off x="6060930" y="4519731"/>
            <a:ext cx="3768870" cy="1157169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Object 40">
            <a:extLst>
              <a:ext uri="{FF2B5EF4-FFF2-40B4-BE49-F238E27FC236}">
                <a16:creationId xmlns:a16="http://schemas.microsoft.com/office/drawing/2014/main" id="{38A1FAF0-029A-402C-AE34-F42F2CD3A525}"/>
              </a:ext>
            </a:extLst>
          </p:cNvPr>
          <p:cNvSpPr txBox="1"/>
          <p:nvPr/>
        </p:nvSpPr>
        <p:spPr>
          <a:xfrm>
            <a:off x="6217117" y="4590483"/>
            <a:ext cx="3456495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로데오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거리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부근의 주차장 공급이 수요량에 비해 부족할 것으로 예상됨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en-US" sz="20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BB34839-FCE6-4FE6-A16A-AFA0C4DD4B09}"/>
              </a:ext>
            </a:extLst>
          </p:cNvPr>
          <p:cNvSpPr/>
          <p:nvPr/>
        </p:nvSpPr>
        <p:spPr>
          <a:xfrm>
            <a:off x="1548273" y="1927982"/>
            <a:ext cx="32518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불법주정차 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 </a:t>
            </a:r>
            <a:endParaRPr lang="ko-KR" altLang="en-US" dirty="0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57E00674-041E-40E3-9A4D-CC0BCE1D8422}"/>
              </a:ext>
            </a:extLst>
          </p:cNvPr>
          <p:cNvSpPr/>
          <p:nvPr/>
        </p:nvSpPr>
        <p:spPr>
          <a:xfrm>
            <a:off x="10719800" y="5082279"/>
            <a:ext cx="7387792" cy="205598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2961A8A-97B1-4F33-B783-A9CDD3D9EC99}"/>
              </a:ext>
            </a:extLst>
          </p:cNvPr>
          <p:cNvSpPr txBox="1"/>
          <p:nvPr/>
        </p:nvSpPr>
        <p:spPr>
          <a:xfrm>
            <a:off x="10982730" y="5227951"/>
            <a:ext cx="6723283" cy="166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공공기관 부설주차장 야간개방</a:t>
            </a:r>
            <a:endParaRPr lang="en-US" altLang="ko-KR" sz="24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공영주차장 확충 및 장기주차 제한</a:t>
            </a:r>
            <a:endParaRPr lang="en-US" altLang="ko-KR" sz="24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ko-KR" altLang="en-US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유동인구 밀집지역 쌈지주차장 확충 </a:t>
            </a:r>
            <a:r>
              <a:rPr lang="en-US" altLang="ko-KR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유휴부지</a:t>
            </a:r>
            <a:r>
              <a:rPr lang="en-US" altLang="ko-KR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83A05941-3DAD-411E-BC27-BD2F7346E1F3}"/>
              </a:ext>
            </a:extLst>
          </p:cNvPr>
          <p:cNvCxnSpPr>
            <a:cxnSpLocks/>
          </p:cNvCxnSpPr>
          <p:nvPr/>
        </p:nvCxnSpPr>
        <p:spPr>
          <a:xfrm>
            <a:off x="9829800" y="4686300"/>
            <a:ext cx="879114" cy="682592"/>
          </a:xfrm>
          <a:prstGeom prst="straightConnector1">
            <a:avLst/>
          </a:prstGeom>
          <a:ln w="57150">
            <a:solidFill>
              <a:srgbClr val="00153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35AA978F-1113-44BC-8FDB-021B724F8A47}"/>
              </a:ext>
            </a:extLst>
          </p:cNvPr>
          <p:cNvCxnSpPr>
            <a:cxnSpLocks/>
          </p:cNvCxnSpPr>
          <p:nvPr/>
        </p:nvCxnSpPr>
        <p:spPr>
          <a:xfrm flipV="1">
            <a:off x="9759229" y="6819900"/>
            <a:ext cx="949685" cy="530306"/>
          </a:xfrm>
          <a:prstGeom prst="straightConnector1">
            <a:avLst/>
          </a:prstGeom>
          <a:ln w="57150">
            <a:solidFill>
              <a:srgbClr val="00153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20D9C23-E0DC-435A-9692-4E82E636FC38}"/>
              </a:ext>
            </a:extLst>
          </p:cNvPr>
          <p:cNvSpPr txBox="1"/>
          <p:nvPr/>
        </p:nvSpPr>
        <p:spPr>
          <a:xfrm>
            <a:off x="10982729" y="5227950"/>
            <a:ext cx="6723283" cy="166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공공기관 부설주차장 야간개방</a:t>
            </a:r>
            <a:endParaRPr lang="en-US" altLang="ko-KR" sz="24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공영주차장 확충 및 장기주차 제한</a:t>
            </a:r>
            <a:endParaRPr lang="en-US" altLang="ko-KR" sz="24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ko-KR" altLang="en-US" sz="2400" b="1" spc="-150" dirty="0">
                <a:solidFill>
                  <a:srgbClr val="FF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유동인구 밀집지역 쌈지주차장 확충 </a:t>
            </a:r>
            <a:r>
              <a:rPr lang="en-US" altLang="ko-KR" sz="2400" b="1" spc="-150" dirty="0">
                <a:solidFill>
                  <a:srgbClr val="FF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400" b="1" spc="-150" dirty="0">
                <a:solidFill>
                  <a:srgbClr val="FF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유휴부지</a:t>
            </a:r>
            <a:r>
              <a:rPr lang="en-US" altLang="ko-KR" sz="2400" b="1" spc="-150" dirty="0">
                <a:solidFill>
                  <a:srgbClr val="FF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F22B5FA-CE89-4115-9DBB-6AD0546E19FD}"/>
              </a:ext>
            </a:extLst>
          </p:cNvPr>
          <p:cNvSpPr/>
          <p:nvPr/>
        </p:nvSpPr>
        <p:spPr>
          <a:xfrm>
            <a:off x="1524001" y="7138267"/>
            <a:ext cx="3581400" cy="159319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413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69" grpId="0" animBg="1"/>
      <p:bldP spid="70" grpId="0"/>
      <p:bldP spid="76" grpId="0" animBg="1"/>
      <p:bldP spid="77" grpId="0"/>
      <p:bldP spid="78" grpId="0" animBg="1"/>
      <p:bldP spid="91" grpId="0"/>
      <p:bldP spid="19" grpId="0"/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FB059A1-ECB7-4A9A-9C4C-E68EEC48E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8093752"/>
            <a:ext cx="4777342" cy="783547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800" y="190500"/>
            <a:ext cx="7848600" cy="982039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29273" y="253234"/>
            <a:ext cx="75438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3.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주차공간 확보 </a:t>
            </a:r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&amp;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주차장 개편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0BEDDB7-7A12-4CA1-9046-C5D1B380AF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489" r="12302"/>
          <a:stretch/>
        </p:blipFill>
        <p:spPr>
          <a:xfrm>
            <a:off x="3253343" y="2524415"/>
            <a:ext cx="3513804" cy="5477816"/>
          </a:xfrm>
          <a:prstGeom prst="roundRect">
            <a:avLst>
              <a:gd name="adj" fmla="val 7836"/>
            </a:avLst>
          </a:prstGeom>
          <a:ln w="57150">
            <a:solidFill>
              <a:schemeClr val="tx1"/>
            </a:solidFill>
          </a:ln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07FEB3BF-E8BF-44AC-8831-A7085983CEE5}"/>
              </a:ext>
            </a:extLst>
          </p:cNvPr>
          <p:cNvSpPr/>
          <p:nvPr/>
        </p:nvSpPr>
        <p:spPr>
          <a:xfrm>
            <a:off x="39937" y="9781743"/>
            <a:ext cx="7848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원도심 </a:t>
            </a:r>
            <a:r>
              <a:rPr lang="ko-KR" altLang="en-US" sz="12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세분류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2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토지피복지도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도엽번호 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36706050)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– 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환경공간정보서비스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(https://egis.me.go.kr/)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0B27471-A5CD-4F57-B9B1-5C0A7CA99263}"/>
              </a:ext>
            </a:extLst>
          </p:cNvPr>
          <p:cNvSpPr/>
          <p:nvPr/>
        </p:nvSpPr>
        <p:spPr>
          <a:xfrm>
            <a:off x="3253343" y="2094189"/>
            <a:ext cx="3429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</a:t>
            </a:r>
            <a:r>
              <a:rPr lang="ko-KR" altLang="en-US" sz="20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토지피복지도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세분류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2000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B90682A5-C3CC-48E0-A905-8102E2B2D494}"/>
              </a:ext>
            </a:extLst>
          </p:cNvPr>
          <p:cNvSpPr/>
          <p:nvPr/>
        </p:nvSpPr>
        <p:spPr>
          <a:xfrm>
            <a:off x="2667001" y="8415636"/>
            <a:ext cx="4777342" cy="46166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D7CA215B-2E4E-485E-859F-217CE6D1382E}"/>
              </a:ext>
            </a:extLst>
          </p:cNvPr>
          <p:cNvCxnSpPr>
            <a:cxnSpLocks/>
          </p:cNvCxnSpPr>
          <p:nvPr/>
        </p:nvCxnSpPr>
        <p:spPr>
          <a:xfrm flipV="1">
            <a:off x="7427147" y="8078431"/>
            <a:ext cx="157678" cy="33720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3DF592AD-F44D-48BC-B50C-12A42B2A0068}"/>
              </a:ext>
            </a:extLst>
          </p:cNvPr>
          <p:cNvCxnSpPr>
            <a:cxnSpLocks/>
          </p:cNvCxnSpPr>
          <p:nvPr/>
        </p:nvCxnSpPr>
        <p:spPr>
          <a:xfrm flipH="1">
            <a:off x="7368143" y="8857515"/>
            <a:ext cx="304800" cy="1978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408CAA37-14E5-483B-A82F-4E3212AC98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9385" y="2592031"/>
            <a:ext cx="3071835" cy="152401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945CFC5B-153A-45CE-BDC5-8A6EC50B9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9385" y="4116042"/>
            <a:ext cx="3071835" cy="1052520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4E2431D8-7F96-4220-8804-C99ED332D027}"/>
              </a:ext>
            </a:extLst>
          </p:cNvPr>
          <p:cNvSpPr/>
          <p:nvPr/>
        </p:nvSpPr>
        <p:spPr>
          <a:xfrm>
            <a:off x="7749143" y="2096748"/>
            <a:ext cx="32123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유휴부지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추정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토지만 필터링</a:t>
            </a:r>
            <a:endParaRPr lang="ko-KR" altLang="en-US" dirty="0"/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474B3E2A-DD02-4FD6-B985-FB9CADA987D2}"/>
              </a:ext>
            </a:extLst>
          </p:cNvPr>
          <p:cNvSpPr/>
          <p:nvPr/>
        </p:nvSpPr>
        <p:spPr>
          <a:xfrm>
            <a:off x="7565461" y="8002231"/>
            <a:ext cx="3513804" cy="85528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Object 40">
            <a:extLst>
              <a:ext uri="{FF2B5EF4-FFF2-40B4-BE49-F238E27FC236}">
                <a16:creationId xmlns:a16="http://schemas.microsoft.com/office/drawing/2014/main" id="{D4F21963-1A05-4337-A36F-8FCA63943B5C}"/>
              </a:ext>
            </a:extLst>
          </p:cNvPr>
          <p:cNvSpPr txBox="1"/>
          <p:nvPr/>
        </p:nvSpPr>
        <p:spPr>
          <a:xfrm>
            <a:off x="7565459" y="8177058"/>
            <a:ext cx="35138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경지정리가 안된 밭</a:t>
            </a:r>
            <a:r>
              <a:rPr lang="en-US" altLang="ko-KR" sz="14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4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기타초지</a:t>
            </a:r>
            <a:r>
              <a:rPr lang="en-US" altLang="ko-KR" sz="14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4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기타나지를</a:t>
            </a:r>
            <a:endParaRPr lang="en-US" altLang="ko-KR" sz="14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4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유휴부지로 추정하여 필터링 </a:t>
            </a:r>
            <a:r>
              <a:rPr lang="en-US" altLang="ko-KR" sz="14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</a:t>
            </a:r>
            <a:r>
              <a:rPr lang="ko-KR" altLang="en-US" sz="14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시각화</a:t>
            </a:r>
            <a:endParaRPr lang="en-US" sz="1400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8E62A6E3-2DB1-4B09-B59B-7627781F26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19385" y="5168562"/>
            <a:ext cx="3071835" cy="2771795"/>
          </a:xfrm>
          <a:prstGeom prst="rect">
            <a:avLst/>
          </a:prstGeom>
        </p:spPr>
      </p:pic>
      <p:sp>
        <p:nvSpPr>
          <p:cNvPr id="67" name="이등변 삼각형 66">
            <a:extLst>
              <a:ext uri="{FF2B5EF4-FFF2-40B4-BE49-F238E27FC236}">
                <a16:creationId xmlns:a16="http://schemas.microsoft.com/office/drawing/2014/main" id="{830B6E04-1F1A-462D-BE98-81364A3DE189}"/>
              </a:ext>
            </a:extLst>
          </p:cNvPr>
          <p:cNvSpPr/>
          <p:nvPr/>
        </p:nvSpPr>
        <p:spPr>
          <a:xfrm rot="5400000">
            <a:off x="10984496" y="5033020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EFA60396-6430-4D7D-B88B-A232041177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32813" y="2593747"/>
            <a:ext cx="2721910" cy="5346609"/>
          </a:xfrm>
          <a:prstGeom prst="rect">
            <a:avLst/>
          </a:prstGeom>
        </p:spPr>
      </p:pic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53C604AC-8406-4838-AA73-33CF9709DECC}"/>
              </a:ext>
            </a:extLst>
          </p:cNvPr>
          <p:cNvSpPr/>
          <p:nvPr/>
        </p:nvSpPr>
        <p:spPr>
          <a:xfrm>
            <a:off x="11943458" y="5908366"/>
            <a:ext cx="2037907" cy="1636666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BBE24280-31ED-4403-8414-EB441219A78E}"/>
              </a:ext>
            </a:extLst>
          </p:cNvPr>
          <p:cNvCxnSpPr>
            <a:cxnSpLocks/>
          </p:cNvCxnSpPr>
          <p:nvPr/>
        </p:nvCxnSpPr>
        <p:spPr>
          <a:xfrm flipH="1" flipV="1">
            <a:off x="13897460" y="7481693"/>
            <a:ext cx="282489" cy="305654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EB78BFE0-985A-40D6-87A6-BF115CE422BD}"/>
              </a:ext>
            </a:extLst>
          </p:cNvPr>
          <p:cNvSpPr/>
          <p:nvPr/>
        </p:nvSpPr>
        <p:spPr>
          <a:xfrm>
            <a:off x="14161209" y="7787347"/>
            <a:ext cx="2914650" cy="453662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Object 40">
            <a:extLst>
              <a:ext uri="{FF2B5EF4-FFF2-40B4-BE49-F238E27FC236}">
                <a16:creationId xmlns:a16="http://schemas.microsoft.com/office/drawing/2014/main" id="{21CBCB8C-5BE9-4B8A-9D5E-9C013E9E4EA2}"/>
              </a:ext>
            </a:extLst>
          </p:cNvPr>
          <p:cNvSpPr txBox="1"/>
          <p:nvPr/>
        </p:nvSpPr>
        <p:spPr>
          <a:xfrm>
            <a:off x="14180259" y="7807726"/>
            <a:ext cx="28956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석교 </a:t>
            </a:r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육거리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부근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유휴부지　 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DFA4123B-2AC3-49D7-A6FA-0B8FD63245DD}"/>
              </a:ext>
            </a:extLst>
          </p:cNvPr>
          <p:cNvSpPr/>
          <p:nvPr/>
        </p:nvSpPr>
        <p:spPr>
          <a:xfrm>
            <a:off x="11943459" y="2896831"/>
            <a:ext cx="1876928" cy="2948682"/>
          </a:xfrm>
          <a:prstGeom prst="roundRect">
            <a:avLst/>
          </a:prstGeom>
          <a:noFill/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33B49991-8C08-41A6-A42A-994B15767513}"/>
              </a:ext>
            </a:extLst>
          </p:cNvPr>
          <p:cNvCxnSpPr>
            <a:cxnSpLocks/>
          </p:cNvCxnSpPr>
          <p:nvPr/>
        </p:nvCxnSpPr>
        <p:spPr>
          <a:xfrm flipH="1">
            <a:off x="13758622" y="2524415"/>
            <a:ext cx="89292" cy="484174"/>
          </a:xfrm>
          <a:prstGeom prst="line">
            <a:avLst/>
          </a:prstGeom>
          <a:ln w="5715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D4A71D02-4639-47BA-A7A0-72584FFD57D9}"/>
              </a:ext>
            </a:extLst>
          </p:cNvPr>
          <p:cNvSpPr/>
          <p:nvPr/>
        </p:nvSpPr>
        <p:spPr>
          <a:xfrm>
            <a:off x="13828863" y="2096758"/>
            <a:ext cx="3476620" cy="453662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Object 40">
            <a:extLst>
              <a:ext uri="{FF2B5EF4-FFF2-40B4-BE49-F238E27FC236}">
                <a16:creationId xmlns:a16="http://schemas.microsoft.com/office/drawing/2014/main" id="{2C41B6C2-753D-4E87-9E10-4047A474F2B9}"/>
              </a:ext>
            </a:extLst>
          </p:cNvPr>
          <p:cNvSpPr txBox="1"/>
          <p:nvPr/>
        </p:nvSpPr>
        <p:spPr>
          <a:xfrm>
            <a:off x="13847913" y="2117137"/>
            <a:ext cx="345757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성안길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＆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상당로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부근</a:t>
            </a:r>
            <a:r>
              <a:rPr lang="en-US" altLang="ko-KR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유휴부지　 </a:t>
            </a:r>
            <a:endParaRPr lang="en-US" b="1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399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49" grpId="0"/>
      <p:bldP spid="55" grpId="0" animBg="1"/>
      <p:bldP spid="56" grpId="0"/>
      <p:bldP spid="67" grpId="0" animBg="1"/>
      <p:bldP spid="73" grpId="0" animBg="1"/>
      <p:bldP spid="79" grpId="0" animBg="1"/>
      <p:bldP spid="80" grpId="0"/>
      <p:bldP spid="81" grpId="0" animBg="1"/>
      <p:bldP spid="83" grpId="0" animBg="1"/>
      <p:bldP spid="8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BFE9DF6-A9B6-45A6-A156-D17A9CF91183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153D"/>
          </a:solidFill>
          <a:ln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5943600" y="4543335"/>
            <a:ext cx="6629400" cy="120032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1.</a:t>
            </a:r>
            <a:r>
              <a:rPr lang="ko-KR" altLang="en-US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과제목표 설정</a:t>
            </a:r>
            <a:endParaRPr lang="en-US" sz="7200" b="1" dirty="0">
              <a:solidFill>
                <a:srgbClr val="FD8A69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79975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A2D7BA-9851-47B7-8C9D-323A16F2E79E}"/>
              </a:ext>
            </a:extLst>
          </p:cNvPr>
          <p:cNvSpPr/>
          <p:nvPr/>
        </p:nvSpPr>
        <p:spPr>
          <a:xfrm>
            <a:off x="304800" y="190500"/>
            <a:ext cx="7848600" cy="982039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0F62A3EA-955D-4559-8AB4-62D3F55C7B90}"/>
              </a:ext>
            </a:extLst>
          </p:cNvPr>
          <p:cNvSpPr txBox="1"/>
          <p:nvPr/>
        </p:nvSpPr>
        <p:spPr>
          <a:xfrm>
            <a:off x="429273" y="253234"/>
            <a:ext cx="75438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3.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주차공간 확보 </a:t>
            </a:r>
            <a:r>
              <a:rPr lang="en-US" altLang="ko-KR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&amp; </a:t>
            </a:r>
            <a:r>
              <a:rPr lang="ko-KR" altLang="en-US" sz="4400" b="1" kern="0" spc="-15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주차장 개편</a:t>
            </a:r>
            <a:endParaRPr lang="en-US" altLang="ko-KR" sz="4400" b="1" kern="0" spc="-15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0B27471-A5CD-4F57-B9B1-5C0A7CA99263}"/>
              </a:ext>
            </a:extLst>
          </p:cNvPr>
          <p:cNvSpPr/>
          <p:nvPr/>
        </p:nvSpPr>
        <p:spPr>
          <a:xfrm>
            <a:off x="1255273" y="1945397"/>
            <a:ext cx="49719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특정 지점 근접 주차장 </a:t>
            </a:r>
            <a:r>
              <a:rPr lang="ko-KR" altLang="en-US" sz="20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필터링함수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(10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2000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E2431D8-7F96-4220-8804-C99ED332D027}"/>
              </a:ext>
            </a:extLst>
          </p:cNvPr>
          <p:cNvSpPr/>
          <p:nvPr/>
        </p:nvSpPr>
        <p:spPr>
          <a:xfrm>
            <a:off x="7092147" y="1945397"/>
            <a:ext cx="954534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지도시각화 － 주차가능 대수로 아이콘 크기조절 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아이콘 </a:t>
            </a:r>
            <a:r>
              <a:rPr lang="ko-KR" altLang="en-US" sz="20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클릭시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잔여대수 팝업</a:t>
            </a:r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2000" dirty="0"/>
          </a:p>
          <a:p>
            <a:endParaRPr lang="ko-KR" altLang="en-US" sz="2000" dirty="0"/>
          </a:p>
        </p:txBody>
      </p:sp>
      <p:sp>
        <p:nvSpPr>
          <p:cNvPr id="67" name="이등변 삼각형 66">
            <a:extLst>
              <a:ext uri="{FF2B5EF4-FFF2-40B4-BE49-F238E27FC236}">
                <a16:creationId xmlns:a16="http://schemas.microsoft.com/office/drawing/2014/main" id="{830B6E04-1F1A-462D-BE98-81364A3DE189}"/>
              </a:ext>
            </a:extLst>
          </p:cNvPr>
          <p:cNvSpPr/>
          <p:nvPr/>
        </p:nvSpPr>
        <p:spPr>
          <a:xfrm rot="5400000">
            <a:off x="11673739" y="5297391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3CF1B99-5C27-4C2C-B1F5-B37403EDD9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249" y="2377203"/>
            <a:ext cx="4688050" cy="261389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F1A70BC-CE47-4382-A12E-B5FAE6A4CA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249" y="5524500"/>
            <a:ext cx="4688050" cy="977754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7AF55E4E-0355-4B43-9922-526BEE6A5C4B}"/>
              </a:ext>
            </a:extLst>
          </p:cNvPr>
          <p:cNvSpPr/>
          <p:nvPr/>
        </p:nvSpPr>
        <p:spPr>
          <a:xfrm>
            <a:off x="1307954" y="5067300"/>
            <a:ext cx="4777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중앙시장 근접 주차장 </a:t>
            </a:r>
            <a:r>
              <a:rPr lang="ko-KR" altLang="en-US" sz="20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필터링（예시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）</a:t>
            </a:r>
            <a:endParaRPr lang="ko-KR" altLang="en-US" sz="20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9B54DD0-F10A-4759-AF9D-A43352A6E3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7248" y="7048500"/>
            <a:ext cx="4688049" cy="1981200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ABD394F6-8E0E-404E-949D-988890A56B9B}"/>
              </a:ext>
            </a:extLst>
          </p:cNvPr>
          <p:cNvSpPr/>
          <p:nvPr/>
        </p:nvSpPr>
        <p:spPr>
          <a:xfrm>
            <a:off x="1307954" y="6667500"/>
            <a:ext cx="4777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sz="2000" b="1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필터링된</a:t>
            </a:r>
            <a:r>
              <a:rPr lang="ko-KR" altLang="en-US" sz="2000" b="1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중앙시장 근접 주차장 목록</a:t>
            </a:r>
            <a:endParaRPr lang="ko-KR" altLang="en-US" sz="2000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889378A-515E-4168-B50D-7F57107AB8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3187" y="2449204"/>
            <a:ext cx="4615245" cy="658049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9F99F59-EE88-4312-BDBD-BBBFBA855A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14087" y="2457154"/>
            <a:ext cx="4465806" cy="5715680"/>
          </a:xfrm>
          <a:prstGeom prst="rect">
            <a:avLst/>
          </a:prstGeom>
        </p:spPr>
      </p:pic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ABA67109-826B-4EBF-82E6-4E2F51432F7F}"/>
              </a:ext>
            </a:extLst>
          </p:cNvPr>
          <p:cNvSpPr/>
          <p:nvPr/>
        </p:nvSpPr>
        <p:spPr>
          <a:xfrm>
            <a:off x="12141201" y="8319960"/>
            <a:ext cx="4571999" cy="61487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3974875-296D-496A-B25B-2A328845DEA3}"/>
              </a:ext>
            </a:extLst>
          </p:cNvPr>
          <p:cNvSpPr txBox="1"/>
          <p:nvPr/>
        </p:nvSpPr>
        <p:spPr>
          <a:xfrm>
            <a:off x="12310661" y="8427344"/>
            <a:ext cx="42330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spc="-150" dirty="0">
                <a:solidFill>
                  <a:schemeClr val="bg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청주 원도심 주차공간 현황 서비스 제공</a:t>
            </a:r>
            <a:endParaRPr lang="en-US" altLang="ko-KR" sz="2000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7" name="이등변 삼각형 46">
            <a:extLst>
              <a:ext uri="{FF2B5EF4-FFF2-40B4-BE49-F238E27FC236}">
                <a16:creationId xmlns:a16="http://schemas.microsoft.com/office/drawing/2014/main" id="{EDACBC06-77FC-4339-9C8D-A9C498B77AB9}"/>
              </a:ext>
            </a:extLst>
          </p:cNvPr>
          <p:cNvSpPr/>
          <p:nvPr/>
        </p:nvSpPr>
        <p:spPr>
          <a:xfrm rot="5400000">
            <a:off x="6334552" y="5297131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070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67" grpId="0" animBg="1"/>
      <p:bldP spid="43" grpId="0" animBg="1"/>
      <p:bldP spid="45" grpId="0"/>
      <p:bldP spid="4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015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57600" y="4305300"/>
            <a:ext cx="10724252" cy="127727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7700" kern="0" spc="-50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감사합니다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6000011" y="5703447"/>
            <a:ext cx="6457143" cy="35624"/>
            <a:chOff x="5923811" y="3648470"/>
            <a:chExt cx="6457143" cy="35624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23811" y="3648470"/>
              <a:ext cx="6457143" cy="35624"/>
            </a:xfrm>
            <a:prstGeom prst="rect">
              <a:avLst/>
            </a:prstGeom>
          </p:spPr>
        </p:pic>
      </p:grpSp>
      <p:sp>
        <p:nvSpPr>
          <p:cNvPr id="11" name="Object 13">
            <a:extLst>
              <a:ext uri="{FF2B5EF4-FFF2-40B4-BE49-F238E27FC236}">
                <a16:creationId xmlns:a16="http://schemas.microsoft.com/office/drawing/2014/main" id="{8BA78D70-1385-4D43-BAFA-1382FA163E99}"/>
              </a:ext>
            </a:extLst>
          </p:cNvPr>
          <p:cNvSpPr txBox="1"/>
          <p:nvPr/>
        </p:nvSpPr>
        <p:spPr>
          <a:xfrm>
            <a:off x="9601200" y="9715500"/>
            <a:ext cx="1088047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kern="0" spc="-200" dirty="0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TEAM - </a:t>
            </a:r>
            <a:r>
              <a:rPr lang="en-US" sz="2400" b="1" kern="0" spc="-200" dirty="0" err="1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청주나요</a:t>
            </a:r>
            <a:r>
              <a:rPr lang="en-US" sz="2400" b="1" kern="0" spc="-200" dirty="0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 안청주나요 늘 청주는 날 </a:t>
            </a:r>
            <a:r>
              <a:rPr lang="en-US" sz="2400" b="1" kern="0" spc="-200" dirty="0" err="1">
                <a:solidFill>
                  <a:srgbClr val="FD8A69"/>
                </a:solidFill>
                <a:latin typeface="Mplus 1p Bold"/>
                <a:ea typeface="나눔스퀘어 ExtraBold" panose="020B0600000101010101" pitchFamily="50" charset="-127"/>
                <a:cs typeface="Black Han Sans" pitchFamily="34" charset="0"/>
              </a:rPr>
              <a:t>알아줘</a:t>
            </a:r>
            <a:endParaRPr lang="en-US" sz="1600" b="1" dirty="0">
              <a:latin typeface="Mplus 1p Bold"/>
              <a:ea typeface="나눔스퀘어 Extra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3B231C70-232D-4476-A074-0DB497F51B34}"/>
              </a:ext>
            </a:extLst>
          </p:cNvPr>
          <p:cNvSpPr/>
          <p:nvPr/>
        </p:nvSpPr>
        <p:spPr>
          <a:xfrm>
            <a:off x="762000" y="2857500"/>
            <a:ext cx="8229600" cy="3545857"/>
          </a:xfrm>
          <a:prstGeom prst="roundRect">
            <a:avLst/>
          </a:prstGeom>
          <a:noFill/>
          <a:ln w="38100">
            <a:solidFill>
              <a:srgbClr val="182B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71E2AC38-9672-42BF-AF63-0F030A7AE0DD}"/>
              </a:ext>
            </a:extLst>
          </p:cNvPr>
          <p:cNvSpPr/>
          <p:nvPr/>
        </p:nvSpPr>
        <p:spPr>
          <a:xfrm>
            <a:off x="304800" y="266700"/>
            <a:ext cx="61722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Object 10">
            <a:extLst>
              <a:ext uri="{FF2B5EF4-FFF2-40B4-BE49-F238E27FC236}">
                <a16:creationId xmlns:a16="http://schemas.microsoft.com/office/drawing/2014/main" id="{58B62F66-D9F0-40E5-B91F-2691F06B86C5}"/>
              </a:ext>
            </a:extLst>
          </p:cNvPr>
          <p:cNvSpPr txBox="1"/>
          <p:nvPr/>
        </p:nvSpPr>
        <p:spPr>
          <a:xfrm>
            <a:off x="-762000" y="9979223"/>
            <a:ext cx="4519390" cy="30777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1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2030 </a:t>
            </a:r>
            <a:r>
              <a:rPr lang="ko-KR" altLang="en-US" sz="1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경관기본계획 참고</a:t>
            </a:r>
            <a:endParaRPr lang="en-US" altLang="ko-KR" sz="14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1" name="사각형: 둥근 위쪽 모서리 30">
            <a:extLst>
              <a:ext uri="{FF2B5EF4-FFF2-40B4-BE49-F238E27FC236}">
                <a16:creationId xmlns:a16="http://schemas.microsoft.com/office/drawing/2014/main" id="{C39CFBBF-6CDE-4861-BFC8-6CFE111E6BBC}"/>
              </a:ext>
            </a:extLst>
          </p:cNvPr>
          <p:cNvSpPr/>
          <p:nvPr/>
        </p:nvSpPr>
        <p:spPr>
          <a:xfrm>
            <a:off x="761999" y="2260706"/>
            <a:ext cx="8229600" cy="1141244"/>
          </a:xfrm>
          <a:prstGeom prst="round2SameRect">
            <a:avLst>
              <a:gd name="adj1" fmla="val 42916"/>
              <a:gd name="adj2" fmla="val 0"/>
            </a:avLst>
          </a:prstGeom>
          <a:solidFill>
            <a:srgbClr val="182B4C"/>
          </a:solidFill>
          <a:ln w="38100">
            <a:solidFill>
              <a:srgbClr val="182B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550EF2-892F-4174-A343-2E7C6753A701}"/>
              </a:ext>
            </a:extLst>
          </p:cNvPr>
          <p:cNvSpPr txBox="1"/>
          <p:nvPr/>
        </p:nvSpPr>
        <p:spPr>
          <a:xfrm>
            <a:off x="2373154" y="2532936"/>
            <a:ext cx="50072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으뜸되는 행복풍경</a:t>
            </a:r>
            <a:r>
              <a:rPr lang="en-US" altLang="ko-KR" sz="32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도시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1393BAA-3054-4AD7-BD5C-C605B2EA64F2}"/>
              </a:ext>
            </a:extLst>
          </p:cNvPr>
          <p:cNvSpPr txBox="1"/>
          <p:nvPr/>
        </p:nvSpPr>
        <p:spPr>
          <a:xfrm>
            <a:off x="969777" y="3401950"/>
            <a:ext cx="7951110" cy="2763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청주시민의 테마가 느껴지는 매력적인 가로경관 형성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자연과 인공이 조화를 이루며 이질적이지 않는 경관 형성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주민참여 활성화 방안 마련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구〮신도심이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조화되는 지역경관을 통해 교류가 있는 경관 네트워크 형성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주변 자연경관과 어우러지는 인공시설물 관리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20BFB3B-619D-4C65-A1E6-3D3A4DE2BE88}"/>
              </a:ext>
            </a:extLst>
          </p:cNvPr>
          <p:cNvSpPr txBox="1"/>
          <p:nvPr/>
        </p:nvSpPr>
        <p:spPr>
          <a:xfrm>
            <a:off x="9296399" y="3549141"/>
            <a:ext cx="8229601" cy="265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상당산성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용두사지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철당간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고인쇄박물관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문의문화재단 등 역사문화경관의 보전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흥덕사지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부모산성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청주향교 등의 역사문화재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연접부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및 진입부의 정비를 통한 관리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산재하고 있는 역사경관자원의 고유 이미지를 보전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훼손되거나 낙후되어 있는 문화재 및 주변부의 경관 정비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직지문화에 대한 문화적 경관가치 향상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문화도시에 대한 정체성 부여를 위한 경관 거점 형성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상당산성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용두사지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철당간등의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주변부 건축물 및 가로경관 관리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2" name="Object 40">
            <a:extLst>
              <a:ext uri="{FF2B5EF4-FFF2-40B4-BE49-F238E27FC236}">
                <a16:creationId xmlns:a16="http://schemas.microsoft.com/office/drawing/2014/main" id="{8ECC7B9B-BF1F-4762-B605-337F5D3CB52B}"/>
              </a:ext>
            </a:extLst>
          </p:cNvPr>
          <p:cNvSpPr txBox="1"/>
          <p:nvPr/>
        </p:nvSpPr>
        <p:spPr>
          <a:xfrm>
            <a:off x="564596" y="592604"/>
            <a:ext cx="560760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 b="1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주요 도시재생 계획</a:t>
            </a:r>
            <a:endParaRPr lang="en-US" sz="3600" b="1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3DB0692B-8172-4448-BE68-C34E4FD0856C}"/>
              </a:ext>
            </a:extLst>
          </p:cNvPr>
          <p:cNvSpPr/>
          <p:nvPr/>
        </p:nvSpPr>
        <p:spPr>
          <a:xfrm>
            <a:off x="5334000" y="8257469"/>
            <a:ext cx="7620000" cy="1371600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Object 30">
            <a:extLst>
              <a:ext uri="{FF2B5EF4-FFF2-40B4-BE49-F238E27FC236}">
                <a16:creationId xmlns:a16="http://schemas.microsoft.com/office/drawing/2014/main" id="{1A94023A-CFF0-4C97-8141-B0556721A753}"/>
              </a:ext>
            </a:extLst>
          </p:cNvPr>
          <p:cNvSpPr txBox="1"/>
          <p:nvPr/>
        </p:nvSpPr>
        <p:spPr>
          <a:xfrm>
            <a:off x="5333999" y="8404660"/>
            <a:ext cx="7620001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200" kern="0" spc="-1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Medium" pitchFamily="34" charset="0"/>
              </a:rPr>
              <a:t>청주시의 문화보존 </a:t>
            </a:r>
            <a:r>
              <a:rPr lang="en-US" altLang="ko-KR" sz="3200" kern="0" spc="-1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Medium" pitchFamily="34" charset="0"/>
              </a:rPr>
              <a:t>&amp;</a:t>
            </a:r>
            <a:r>
              <a:rPr lang="ko-KR" altLang="en-US" sz="3200" kern="0" spc="-1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Medium" pitchFamily="34" charset="0"/>
              </a:rPr>
              <a:t> 도심 〮 자연경관의 </a:t>
            </a:r>
            <a:endParaRPr lang="en-US" altLang="ko-KR" sz="3200" kern="0" spc="-1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Gmarket Sans Medium" pitchFamily="34" charset="0"/>
            </a:endParaRPr>
          </a:p>
          <a:p>
            <a:pPr algn="ctr"/>
            <a:r>
              <a:rPr lang="ko-KR" altLang="en-US" sz="3200" kern="0" spc="-1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Medium" pitchFamily="34" charset="0"/>
              </a:rPr>
              <a:t>조화를 중점으로 도시재생계획 수립</a:t>
            </a:r>
            <a:endParaRPr lang="en-US" sz="2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5" name="이등변 삼각형 64">
            <a:extLst>
              <a:ext uri="{FF2B5EF4-FFF2-40B4-BE49-F238E27FC236}">
                <a16:creationId xmlns:a16="http://schemas.microsoft.com/office/drawing/2014/main" id="{748747E9-6F0B-4241-A5E3-1D387C41493E}"/>
              </a:ext>
            </a:extLst>
          </p:cNvPr>
          <p:cNvSpPr/>
          <p:nvPr/>
        </p:nvSpPr>
        <p:spPr>
          <a:xfrm rot="10800000">
            <a:off x="8586418" y="7102580"/>
            <a:ext cx="984534" cy="810244"/>
          </a:xfrm>
          <a:prstGeom prst="triangle">
            <a:avLst>
              <a:gd name="adj" fmla="val 50000"/>
            </a:avLst>
          </a:prstGeom>
          <a:solidFill>
            <a:srgbClr val="00153D"/>
          </a:solidFill>
          <a:ln w="76200">
            <a:solidFill>
              <a:srgbClr val="00153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D8A69"/>
              </a:solidFill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6B0BEB1-2564-4BEC-BFC2-A7BCCD64CF1E}"/>
              </a:ext>
            </a:extLst>
          </p:cNvPr>
          <p:cNvSpPr/>
          <p:nvPr/>
        </p:nvSpPr>
        <p:spPr>
          <a:xfrm>
            <a:off x="9165772" y="2857501"/>
            <a:ext cx="8229600" cy="3545856"/>
          </a:xfrm>
          <a:prstGeom prst="roundRect">
            <a:avLst/>
          </a:prstGeom>
          <a:noFill/>
          <a:ln w="38100">
            <a:solidFill>
              <a:srgbClr val="182B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sp>
        <p:nvSpPr>
          <p:cNvPr id="18" name="사각형: 둥근 위쪽 모서리 17">
            <a:extLst>
              <a:ext uri="{FF2B5EF4-FFF2-40B4-BE49-F238E27FC236}">
                <a16:creationId xmlns:a16="http://schemas.microsoft.com/office/drawing/2014/main" id="{89AF02E5-58D6-4ACF-8B37-A18F3B741C65}"/>
              </a:ext>
            </a:extLst>
          </p:cNvPr>
          <p:cNvSpPr/>
          <p:nvPr/>
        </p:nvSpPr>
        <p:spPr>
          <a:xfrm>
            <a:off x="9165771" y="2260706"/>
            <a:ext cx="8229600" cy="1141244"/>
          </a:xfrm>
          <a:prstGeom prst="round2SameRect">
            <a:avLst>
              <a:gd name="adj1" fmla="val 45459"/>
              <a:gd name="adj2" fmla="val 0"/>
            </a:avLst>
          </a:prstGeom>
          <a:solidFill>
            <a:srgbClr val="182B4C"/>
          </a:solidFill>
          <a:ln w="38100">
            <a:solidFill>
              <a:srgbClr val="182B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E79398-E03E-4BCE-AE80-7A52D6E6AD24}"/>
              </a:ext>
            </a:extLst>
          </p:cNvPr>
          <p:cNvSpPr txBox="1"/>
          <p:nvPr/>
        </p:nvSpPr>
        <p:spPr>
          <a:xfrm>
            <a:off x="10776926" y="2532936"/>
            <a:ext cx="50072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다채로운 문화풍경</a:t>
            </a:r>
            <a:r>
              <a:rPr lang="en-US" altLang="ko-KR" sz="32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도시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414615-6E82-4D70-B554-A2C1854EB80C}"/>
              </a:ext>
            </a:extLst>
          </p:cNvPr>
          <p:cNvSpPr txBox="1"/>
          <p:nvPr/>
        </p:nvSpPr>
        <p:spPr>
          <a:xfrm>
            <a:off x="969777" y="3401950"/>
            <a:ext cx="7951110" cy="2763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청주시민의 테마가 느껴지는 매력적인 </a:t>
            </a:r>
            <a:r>
              <a:rPr lang="ko-KR" altLang="en-US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가로경관 형성</a:t>
            </a:r>
            <a:endParaRPr lang="en-US" altLang="ko-KR" dirty="0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자연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과 </a:t>
            </a:r>
            <a:r>
              <a:rPr lang="ko-KR" altLang="en-US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인공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 </a:t>
            </a:r>
            <a:r>
              <a:rPr lang="ko-KR" altLang="en-US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조화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를 이루며 이질적이지 않는 </a:t>
            </a:r>
            <a:r>
              <a:rPr lang="ko-KR" altLang="en-US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경관 형성</a:t>
            </a:r>
            <a:endParaRPr lang="en-US" altLang="ko-KR" dirty="0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주민참여 활성화 방안 마련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구〮신도심이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조화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되는 </a:t>
            </a:r>
            <a:r>
              <a:rPr lang="ko-KR" altLang="en-US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지역경관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을 통해 교류가 있는 경관 네트워크 형성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주변 </a:t>
            </a:r>
            <a:r>
              <a:rPr lang="ko-KR" altLang="en-US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자연경관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과 어우러지는 인공시설물 관리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74884C-A9DF-42FE-AF58-843D7FDED7EF}"/>
              </a:ext>
            </a:extLst>
          </p:cNvPr>
          <p:cNvSpPr txBox="1"/>
          <p:nvPr/>
        </p:nvSpPr>
        <p:spPr>
          <a:xfrm>
            <a:off x="9296398" y="3549141"/>
            <a:ext cx="8229601" cy="265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상당산성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용두사지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철당간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고인쇄박물관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문의문화재단 등 </a:t>
            </a:r>
            <a:r>
              <a:rPr lang="ko-KR" altLang="en-US" sz="16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역사문화경관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의 보전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흥덕사지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부모산성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청주향교 등의 역사문화재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연접부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및 진입부의 정비를 통한 관리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산재하고 있는 </a:t>
            </a:r>
            <a:r>
              <a:rPr lang="ko-KR" altLang="en-US" sz="16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역사경관자원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의 고유 이미지를 보전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훼손되거나 낙후되어 있는 </a:t>
            </a:r>
            <a:r>
              <a:rPr lang="ko-KR" altLang="en-US" sz="16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문화재 및 주변부의 경관 정비</a:t>
            </a:r>
            <a:endParaRPr lang="en-US" altLang="ko-KR" sz="1600" dirty="0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직지문화에 대한 </a:t>
            </a:r>
            <a:r>
              <a:rPr lang="ko-KR" altLang="en-US" sz="16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문화적 경관가치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향상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문화도시에 대한 정체성 부여를 위한 </a:t>
            </a:r>
            <a:r>
              <a:rPr lang="ko-KR" altLang="en-US" sz="16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경관 거점 형성</a:t>
            </a:r>
            <a:endParaRPr lang="en-US" altLang="ko-KR" sz="1600" dirty="0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상당산성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용두사지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철당간등의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6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주변부 건축물 및 가로경관 관리</a:t>
            </a:r>
            <a:endParaRPr lang="en-US" altLang="ko-KR" sz="1600" dirty="0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20D98D1-BC6E-4093-89BA-1C956FE66B58}"/>
              </a:ext>
            </a:extLst>
          </p:cNvPr>
          <p:cNvSpPr/>
          <p:nvPr/>
        </p:nvSpPr>
        <p:spPr>
          <a:xfrm>
            <a:off x="457200" y="1935014"/>
            <a:ext cx="17221200" cy="4792908"/>
          </a:xfrm>
          <a:prstGeom prst="roundRect">
            <a:avLst/>
          </a:prstGeom>
          <a:noFill/>
          <a:ln w="38100">
            <a:solidFill>
              <a:srgbClr val="182B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216239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61" grpId="0"/>
      <p:bldP spid="63" grpId="0" animBg="1"/>
      <p:bldP spid="64" grpId="0"/>
      <p:bldP spid="65" grpId="0" animBg="1"/>
      <p:bldP spid="24" grpId="0"/>
      <p:bldP spid="20" grpId="0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그룹 1004">
            <a:extLst>
              <a:ext uri="{FF2B5EF4-FFF2-40B4-BE49-F238E27FC236}">
                <a16:creationId xmlns:a16="http://schemas.microsoft.com/office/drawing/2014/main" id="{70DC7D1F-4BFE-480D-BF94-A8DFA510B177}"/>
              </a:ext>
            </a:extLst>
          </p:cNvPr>
          <p:cNvGrpSpPr/>
          <p:nvPr/>
        </p:nvGrpSpPr>
        <p:grpSpPr>
          <a:xfrm flipV="1">
            <a:off x="11826991" y="4255844"/>
            <a:ext cx="3916299" cy="1940718"/>
            <a:chOff x="13024100" y="7304421"/>
            <a:chExt cx="3916299" cy="1549206"/>
          </a:xfrm>
        </p:grpSpPr>
        <p:pic>
          <p:nvPicPr>
            <p:cNvPr id="47" name="Object 14">
              <a:extLst>
                <a:ext uri="{FF2B5EF4-FFF2-40B4-BE49-F238E27FC236}">
                  <a16:creationId xmlns:a16="http://schemas.microsoft.com/office/drawing/2014/main" id="{65C9D89F-3770-4EC1-9F2B-D4DAB2BD6D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024100" y="7304421"/>
              <a:ext cx="3916299" cy="1549206"/>
            </a:xfrm>
            <a:prstGeom prst="round2SameRect">
              <a:avLst>
                <a:gd name="adj1" fmla="val 29755"/>
                <a:gd name="adj2" fmla="val 0"/>
              </a:avLst>
            </a:prstGeom>
          </p:spPr>
        </p:pic>
      </p:grp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1C3F8763-A74E-400E-90F6-AAC6EDFE5499}"/>
              </a:ext>
            </a:extLst>
          </p:cNvPr>
          <p:cNvSpPr/>
          <p:nvPr/>
        </p:nvSpPr>
        <p:spPr>
          <a:xfrm>
            <a:off x="11826962" y="1881196"/>
            <a:ext cx="3916327" cy="4315366"/>
          </a:xfrm>
          <a:prstGeom prst="roundRect">
            <a:avLst/>
          </a:prstGeom>
          <a:noFill/>
          <a:ln w="762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/>
          </a:p>
        </p:txBody>
      </p:sp>
      <p:grpSp>
        <p:nvGrpSpPr>
          <p:cNvPr id="1009" name="그룹 1009"/>
          <p:cNvGrpSpPr/>
          <p:nvPr/>
        </p:nvGrpSpPr>
        <p:grpSpPr>
          <a:xfrm rot="219316">
            <a:off x="12022080" y="6558637"/>
            <a:ext cx="2306222" cy="342745"/>
            <a:chOff x="5201830" y="6155712"/>
            <a:chExt cx="2306222" cy="342745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 rotWithShape="1">
            <a:blip r:embed="rId4" cstate="print"/>
            <a:srcRect l="8223" t="-26346"/>
            <a:stretch/>
          </p:blipFill>
          <p:spPr>
            <a:xfrm rot="18960000">
              <a:off x="5201830" y="6155712"/>
              <a:ext cx="2306222" cy="342745"/>
            </a:xfrm>
            <a:prstGeom prst="rect">
              <a:avLst/>
            </a:prstGeom>
          </p:spPr>
        </p:pic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E21A6F11-6A3D-4392-A08D-A9FDF24659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4003" y="2080056"/>
            <a:ext cx="3292581" cy="206828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2136890" y="2216524"/>
            <a:ext cx="3165931" cy="1931815"/>
            <a:chOff x="1910975" y="5191626"/>
            <a:chExt cx="3165931" cy="1931815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910975" y="5191626"/>
              <a:ext cx="3165931" cy="1931815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11996814" y="4303355"/>
            <a:ext cx="357662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2800" kern="0" spc="-2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원도심 주민들</a:t>
            </a:r>
            <a:r>
              <a:rPr lang="en-US" sz="2800" kern="0" spc="-2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의 NEEDS</a:t>
            </a:r>
            <a:endParaRPr 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826989" y="4921415"/>
            <a:ext cx="39163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kern="0" spc="-1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공공시설</a:t>
            </a:r>
            <a:r>
              <a:rPr lang="en-US" altLang="ko-KR" sz="2000" kern="0" spc="-1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, </a:t>
            </a:r>
            <a:r>
              <a:rPr lang="ko-KR" altLang="en-US" sz="2000" kern="0" spc="-1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상업지역 접근성이 좋고 주차공간이 확보되어 있으며</a:t>
            </a:r>
            <a:r>
              <a:rPr lang="en-US" altLang="ko-KR" sz="2000" kern="0" spc="-1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, </a:t>
            </a:r>
            <a:r>
              <a:rPr lang="ko-KR" altLang="en-US" sz="2000" kern="0" spc="-1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교통 및 보행이 쾌적한 도심</a:t>
            </a:r>
            <a:endParaRPr 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1004" name="그룹 1004"/>
          <p:cNvGrpSpPr/>
          <p:nvPr/>
        </p:nvGrpSpPr>
        <p:grpSpPr>
          <a:xfrm flipV="1">
            <a:off x="2502145" y="4241687"/>
            <a:ext cx="3916299" cy="1940718"/>
            <a:chOff x="13024100" y="7304421"/>
            <a:chExt cx="3916299" cy="1549206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024100" y="7304421"/>
              <a:ext cx="3916299" cy="1549206"/>
            </a:xfrm>
            <a:prstGeom prst="round2SameRect">
              <a:avLst>
                <a:gd name="adj1" fmla="val 29755"/>
                <a:gd name="adj2" fmla="val 0"/>
              </a:avLst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3222436" y="4287778"/>
            <a:ext cx="248970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2800" kern="0" spc="-2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청주시의</a:t>
            </a:r>
            <a:r>
              <a:rPr lang="en-US" sz="2800" kern="0" spc="-2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 NEEDS</a:t>
            </a:r>
            <a:endParaRPr 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502145" y="4869260"/>
            <a:ext cx="3916299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200" kern="0" spc="-1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청주시의 문화보존 및 </a:t>
            </a:r>
            <a:endParaRPr lang="en-US" altLang="ko-KR" sz="2200" kern="0" spc="-100" dirty="0">
              <a:solidFill>
                <a:srgbClr val="FFFFFF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Gmarket Sans Light" pitchFamily="34" charset="0"/>
            </a:endParaRPr>
          </a:p>
          <a:p>
            <a:pPr algn="ctr"/>
            <a:r>
              <a:rPr lang="ko-KR" altLang="en-US" sz="2200" kern="0" spc="-1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도심</a:t>
            </a:r>
            <a:r>
              <a:rPr lang="ko-KR" altLang="en-US" sz="2200" kern="0" spc="-1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Medium" pitchFamily="34" charset="0"/>
              </a:rPr>
              <a:t> 〮 자연경관의 조화가 알맞게 어우러지는 도심</a:t>
            </a:r>
            <a:endParaRPr 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71E2AC38-9672-42BF-AF63-0F030A7AE0DD}"/>
              </a:ext>
            </a:extLst>
          </p:cNvPr>
          <p:cNvSpPr/>
          <p:nvPr/>
        </p:nvSpPr>
        <p:spPr>
          <a:xfrm>
            <a:off x="304800" y="266700"/>
            <a:ext cx="5486400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Object 32">
            <a:extLst>
              <a:ext uri="{FF2B5EF4-FFF2-40B4-BE49-F238E27FC236}">
                <a16:creationId xmlns:a16="http://schemas.microsoft.com/office/drawing/2014/main" id="{C676538B-39A4-4459-B585-1396DD172AAF}"/>
              </a:ext>
            </a:extLst>
          </p:cNvPr>
          <p:cNvSpPr txBox="1"/>
          <p:nvPr/>
        </p:nvSpPr>
        <p:spPr>
          <a:xfrm>
            <a:off x="457200" y="570587"/>
            <a:ext cx="51834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400" b="1" kern="0" spc="-150" dirty="0">
                <a:solidFill>
                  <a:srgbClr val="FD8A69"/>
                </a:solidFill>
                <a:latin typeface="Mplus 1p Light" pitchFamily="34" charset="0"/>
                <a:cs typeface="Mplus 1p Light" pitchFamily="34" charset="0"/>
              </a:rPr>
              <a:t>과제목표 설정</a:t>
            </a:r>
            <a:endParaRPr lang="en-US" altLang="ko-KR" sz="4400" b="1" kern="0" spc="-150" dirty="0">
              <a:solidFill>
                <a:srgbClr val="FD8A69"/>
              </a:solidFill>
              <a:latin typeface="Mplus 1p Light" pitchFamily="34" charset="0"/>
              <a:cs typeface="Mplus 1p Light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4D546F1-DE47-4339-B9DA-6BB8DFE4392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717" y="4211879"/>
            <a:ext cx="2688046" cy="2688046"/>
          </a:xfrm>
          <a:prstGeom prst="rect">
            <a:avLst/>
          </a:prstGeom>
        </p:spPr>
      </p:pic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1D0F7E31-BA47-4CF3-8052-3D020BD09D19}"/>
              </a:ext>
            </a:extLst>
          </p:cNvPr>
          <p:cNvCxnSpPr>
            <a:cxnSpLocks/>
          </p:cNvCxnSpPr>
          <p:nvPr/>
        </p:nvCxnSpPr>
        <p:spPr>
          <a:xfrm flipV="1">
            <a:off x="2834745" y="4090708"/>
            <a:ext cx="3159628" cy="25485"/>
          </a:xfrm>
          <a:prstGeom prst="line">
            <a:avLst/>
          </a:prstGeom>
          <a:ln w="76200">
            <a:solidFill>
              <a:srgbClr val="0015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72BD512E-507B-4A77-8409-8ECF45B6CCCB}"/>
              </a:ext>
            </a:extLst>
          </p:cNvPr>
          <p:cNvSpPr/>
          <p:nvPr/>
        </p:nvSpPr>
        <p:spPr>
          <a:xfrm>
            <a:off x="5640630" y="7221698"/>
            <a:ext cx="7084771" cy="2688046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Object 30"/>
          <p:cNvSpPr txBox="1"/>
          <p:nvPr/>
        </p:nvSpPr>
        <p:spPr>
          <a:xfrm>
            <a:off x="5825836" y="7387358"/>
            <a:ext cx="6764742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kern="0" spc="-1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원도심이 </a:t>
            </a:r>
            <a:r>
              <a:rPr lang="ko-KR" altLang="en-US" sz="3600" kern="0" spc="-100" dirty="0" err="1">
                <a:solidFill>
                  <a:srgbClr val="F8565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역사〮문화적</a:t>
            </a:r>
            <a:r>
              <a:rPr lang="ko-KR" altLang="en-US" sz="3600" kern="0" spc="-100" dirty="0">
                <a:solidFill>
                  <a:srgbClr val="F8565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 원점</a:t>
            </a:r>
            <a:r>
              <a:rPr lang="en-US" altLang="ko-KR" sz="3600" kern="0" spc="-1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, </a:t>
            </a:r>
          </a:p>
          <a:p>
            <a:pPr algn="ctr"/>
            <a:r>
              <a:rPr lang="ko-KR" altLang="en-US" sz="3600" kern="0" spc="-100" dirty="0">
                <a:solidFill>
                  <a:srgbClr val="F8565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시민생활의 중심</a:t>
            </a:r>
            <a:r>
              <a:rPr lang="en-US" altLang="ko-KR" sz="3600" kern="0" spc="-1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, </a:t>
            </a:r>
            <a:r>
              <a:rPr lang="ko-KR" altLang="en-US" sz="3600" kern="0" spc="-100" dirty="0">
                <a:solidFill>
                  <a:srgbClr val="F8565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도시의 얼굴 </a:t>
            </a:r>
            <a:r>
              <a:rPr lang="ko-KR" altLang="en-US" sz="3600" kern="0" spc="-1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역할을 할 수 있도록 활성화시키는 도시재생방안 제시</a:t>
            </a:r>
            <a:endParaRPr lang="en-US" altLang="ko-KR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9EFBAE5C-6F05-49ED-9909-DEB39433982C}"/>
              </a:ext>
            </a:extLst>
          </p:cNvPr>
          <p:cNvSpPr txBox="1"/>
          <p:nvPr/>
        </p:nvSpPr>
        <p:spPr>
          <a:xfrm>
            <a:off x="105901" y="9955166"/>
            <a:ext cx="6332954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*“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활기찬 도심 만들기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도시 설계와 재생의 원칙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 - 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사이 </a:t>
            </a:r>
            <a:r>
              <a:rPr lang="ko-KR" altLang="en-US" sz="12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포미어</a:t>
            </a:r>
            <a:r>
              <a:rPr lang="en-US" altLang="ko-KR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” </a:t>
            </a:r>
            <a:r>
              <a:rPr lang="ko-KR" altLang="en-US" sz="1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참고</a:t>
            </a:r>
            <a:endParaRPr lang="en-US" altLang="ko-KR" sz="12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24948B31-563E-4373-AD10-77F0F25224E5}"/>
              </a:ext>
            </a:extLst>
          </p:cNvPr>
          <p:cNvSpPr/>
          <p:nvPr/>
        </p:nvSpPr>
        <p:spPr>
          <a:xfrm>
            <a:off x="2502116" y="1867039"/>
            <a:ext cx="3916327" cy="4315366"/>
          </a:xfrm>
          <a:prstGeom prst="roundRect">
            <a:avLst/>
          </a:prstGeom>
          <a:noFill/>
          <a:ln w="76200"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/>
          </a:p>
        </p:txBody>
      </p:sp>
      <p:grpSp>
        <p:nvGrpSpPr>
          <p:cNvPr id="52" name="그룹 1009">
            <a:extLst>
              <a:ext uri="{FF2B5EF4-FFF2-40B4-BE49-F238E27FC236}">
                <a16:creationId xmlns:a16="http://schemas.microsoft.com/office/drawing/2014/main" id="{56EE8FBF-BBBB-45A5-BD73-FC5E878A40A3}"/>
              </a:ext>
            </a:extLst>
          </p:cNvPr>
          <p:cNvGrpSpPr/>
          <p:nvPr/>
        </p:nvGrpSpPr>
        <p:grpSpPr>
          <a:xfrm rot="21380684" flipH="1">
            <a:off x="4047179" y="6538538"/>
            <a:ext cx="2306222" cy="342745"/>
            <a:chOff x="5201830" y="6155712"/>
            <a:chExt cx="2306222" cy="342745"/>
          </a:xfrm>
        </p:grpSpPr>
        <p:pic>
          <p:nvPicPr>
            <p:cNvPr id="53" name="Object 34">
              <a:extLst>
                <a:ext uri="{FF2B5EF4-FFF2-40B4-BE49-F238E27FC236}">
                  <a16:creationId xmlns:a16="http://schemas.microsoft.com/office/drawing/2014/main" id="{E91EC708-57B8-4F2E-BFFD-10C9BC3D57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/>
            <a:srcRect l="8223" t="-26346"/>
            <a:stretch/>
          </p:blipFill>
          <p:spPr>
            <a:xfrm rot="18960000">
              <a:off x="5201830" y="6155712"/>
              <a:ext cx="2306222" cy="342745"/>
            </a:xfrm>
            <a:prstGeom prst="rect">
              <a:avLst/>
            </a:prstGeom>
          </p:spPr>
        </p:pic>
      </p:grpSp>
      <p:sp>
        <p:nvSpPr>
          <p:cNvPr id="54" name="Object 12">
            <a:extLst>
              <a:ext uri="{FF2B5EF4-FFF2-40B4-BE49-F238E27FC236}">
                <a16:creationId xmlns:a16="http://schemas.microsoft.com/office/drawing/2014/main" id="{FED79EFF-488F-46D3-BC9B-298ED54734D6}"/>
              </a:ext>
            </a:extLst>
          </p:cNvPr>
          <p:cNvSpPr txBox="1"/>
          <p:nvPr/>
        </p:nvSpPr>
        <p:spPr>
          <a:xfrm>
            <a:off x="15381468" y="4148339"/>
            <a:ext cx="4467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2800" kern="0" spc="-2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Gmarket Sans Light" pitchFamily="34" charset="0"/>
              </a:rPr>
              <a:t>*</a:t>
            </a:r>
            <a:endParaRPr 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BFE9DF6-A9B6-45A6-A156-D17A9CF91183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153D"/>
          </a:solidFill>
          <a:ln>
            <a:solidFill>
              <a:srgbClr val="0015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5867400" y="4543335"/>
            <a:ext cx="6553200" cy="120032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2</a:t>
            </a:r>
            <a:r>
              <a:rPr lang="en-US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.</a:t>
            </a:r>
            <a:r>
              <a:rPr lang="ko-KR" altLang="en-US" sz="7200" b="1" kern="0" spc="-300" dirty="0">
                <a:solidFill>
                  <a:srgbClr val="FD8A69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plus 1p Light" pitchFamily="34" charset="0"/>
              </a:rPr>
              <a:t>원도심 분석</a:t>
            </a:r>
            <a:endParaRPr lang="en-US" sz="7200" b="1" dirty="0">
              <a:solidFill>
                <a:srgbClr val="FD8A69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0283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F0132442-88EB-4D58-87A4-1DC62221F271}"/>
              </a:ext>
            </a:extLst>
          </p:cNvPr>
          <p:cNvGrpSpPr/>
          <p:nvPr/>
        </p:nvGrpSpPr>
        <p:grpSpPr>
          <a:xfrm>
            <a:off x="6110134" y="5312412"/>
            <a:ext cx="11628054" cy="4140336"/>
            <a:chOff x="6110134" y="5312412"/>
            <a:chExt cx="11628054" cy="4140336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76956D91-42D0-4BDC-B25D-8BD2A58A7A95}"/>
                </a:ext>
              </a:extLst>
            </p:cNvPr>
            <p:cNvGrpSpPr/>
            <p:nvPr/>
          </p:nvGrpSpPr>
          <p:grpSpPr>
            <a:xfrm>
              <a:off x="6209110" y="5312412"/>
              <a:ext cx="11529078" cy="4098288"/>
              <a:chOff x="6209110" y="5312412"/>
              <a:chExt cx="11529078" cy="4098288"/>
            </a:xfrm>
          </p:grpSpPr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909C8DCC-F1CE-4D3C-8E7F-377B9B85B1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176" t="12199" b="5644"/>
              <a:stretch/>
            </p:blipFill>
            <p:spPr>
              <a:xfrm>
                <a:off x="6209110" y="5312412"/>
                <a:ext cx="11529078" cy="4098288"/>
              </a:xfrm>
              <a:prstGeom prst="rect">
                <a:avLst/>
              </a:prstGeom>
            </p:spPr>
          </p:pic>
          <p:cxnSp>
            <p:nvCxnSpPr>
              <p:cNvPr id="98" name="직선 연결선 97">
                <a:extLst>
                  <a:ext uri="{FF2B5EF4-FFF2-40B4-BE49-F238E27FC236}">
                    <a16:creationId xmlns:a16="http://schemas.microsoft.com/office/drawing/2014/main" id="{776C91E0-E2CE-404E-AE89-428AB71484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6800" y="5790595"/>
                <a:ext cx="0" cy="28800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직선 연결선 98">
                <a:extLst>
                  <a:ext uri="{FF2B5EF4-FFF2-40B4-BE49-F238E27FC236}">
                    <a16:creationId xmlns:a16="http://schemas.microsoft.com/office/drawing/2014/main" id="{53E6C333-2849-4017-8561-A65007B93E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10800" y="5774077"/>
                <a:ext cx="0" cy="287903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직선 연결선 99">
                <a:extLst>
                  <a:ext uri="{FF2B5EF4-FFF2-40B4-BE49-F238E27FC236}">
                    <a16:creationId xmlns:a16="http://schemas.microsoft.com/office/drawing/2014/main" id="{00913F67-C35E-4B78-9F36-478DB12752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734800" y="5789327"/>
                <a:ext cx="32552" cy="287903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직선 연결선 101">
                <a:extLst>
                  <a:ext uri="{FF2B5EF4-FFF2-40B4-BE49-F238E27FC236}">
                    <a16:creationId xmlns:a16="http://schemas.microsoft.com/office/drawing/2014/main" id="{64EA6DC3-7449-4E2F-991E-9ADD3CA984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859000" y="5789327"/>
                <a:ext cx="0" cy="291103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직선 연결선 111">
                <a:extLst>
                  <a:ext uri="{FF2B5EF4-FFF2-40B4-BE49-F238E27FC236}">
                    <a16:creationId xmlns:a16="http://schemas.microsoft.com/office/drawing/2014/main" id="{949F66DE-97AB-4819-8C5C-B5888F4B3B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327586" y="5774077"/>
                <a:ext cx="7414" cy="29262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9885C6B7-E682-4F40-B3C5-4AE72C03BE0E}"/>
                </a:ext>
              </a:extLst>
            </p:cNvPr>
            <p:cNvSpPr/>
            <p:nvPr/>
          </p:nvSpPr>
          <p:spPr>
            <a:xfrm rot="5400000">
              <a:off x="11422869" y="3970917"/>
              <a:ext cx="736668" cy="102269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82B61223-2FC5-4EB3-878C-284EB49B845A}"/>
                </a:ext>
              </a:extLst>
            </p:cNvPr>
            <p:cNvSpPr txBox="1"/>
            <p:nvPr/>
          </p:nvSpPr>
          <p:spPr>
            <a:xfrm>
              <a:off x="7474122" y="8706817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2017</a:t>
              </a:r>
              <a:endParaRPr lang="ko-KR" altLang="en-US" sz="1400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31FE37CF-620A-4D35-8675-E7DF2C2BFB21}"/>
                </a:ext>
              </a:extLst>
            </p:cNvPr>
            <p:cNvSpPr txBox="1"/>
            <p:nvPr/>
          </p:nvSpPr>
          <p:spPr>
            <a:xfrm>
              <a:off x="9158942" y="8716080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2018</a:t>
              </a:r>
              <a:endParaRPr lang="ko-KR" altLang="en-US" sz="1400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A9C9961-04FE-4337-8016-E852F475924A}"/>
                </a:ext>
              </a:extLst>
            </p:cNvPr>
            <p:cNvSpPr txBox="1"/>
            <p:nvPr/>
          </p:nvSpPr>
          <p:spPr>
            <a:xfrm>
              <a:off x="10672257" y="8728137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2019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F5EA2017-1977-4F15-83E9-42EB1E3B7CAF}"/>
                </a:ext>
              </a:extLst>
            </p:cNvPr>
            <p:cNvSpPr txBox="1"/>
            <p:nvPr/>
          </p:nvSpPr>
          <p:spPr>
            <a:xfrm>
              <a:off x="12362805" y="8728137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2020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7497FAF8-938F-4102-86D4-771E7EE00D37}"/>
                </a:ext>
              </a:extLst>
            </p:cNvPr>
            <p:cNvSpPr txBox="1"/>
            <p:nvPr/>
          </p:nvSpPr>
          <p:spPr>
            <a:xfrm>
              <a:off x="13936769" y="8716079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2021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29B9F59C-627D-4468-9AAE-438884C8531A}"/>
                </a:ext>
              </a:extLst>
            </p:cNvPr>
            <p:cNvSpPr txBox="1"/>
            <p:nvPr/>
          </p:nvSpPr>
          <p:spPr>
            <a:xfrm>
              <a:off x="15621589" y="8728137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2022</a:t>
              </a: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354524FA-D694-477A-BB4D-454230D6235E}"/>
                </a:ext>
              </a:extLst>
            </p:cNvPr>
            <p:cNvSpPr/>
            <p:nvPr/>
          </p:nvSpPr>
          <p:spPr>
            <a:xfrm>
              <a:off x="6206223" y="5986439"/>
              <a:ext cx="384181" cy="25383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CADA68A-1022-473F-86D9-224E299B03B1}"/>
                </a:ext>
              </a:extLst>
            </p:cNvPr>
            <p:cNvSpPr txBox="1"/>
            <p:nvPr/>
          </p:nvSpPr>
          <p:spPr>
            <a:xfrm>
              <a:off x="6112573" y="6131462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7000</a:t>
              </a:r>
              <a:endParaRPr lang="ko-KR" altLang="en-US" sz="1400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3F3D323-29C7-46CD-9206-97898EBCCCB2}"/>
                </a:ext>
              </a:extLst>
            </p:cNvPr>
            <p:cNvSpPr txBox="1"/>
            <p:nvPr/>
          </p:nvSpPr>
          <p:spPr>
            <a:xfrm>
              <a:off x="6120694" y="7032264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6500</a:t>
              </a:r>
              <a:endParaRPr lang="ko-KR" altLang="en-US" sz="1400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ACBF9538-D9CE-4B55-B35B-532E218B05C2}"/>
                </a:ext>
              </a:extLst>
            </p:cNvPr>
            <p:cNvSpPr txBox="1"/>
            <p:nvPr/>
          </p:nvSpPr>
          <p:spPr>
            <a:xfrm>
              <a:off x="6110134" y="7912707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6000</a:t>
              </a:r>
              <a:endParaRPr lang="ko-KR" altLang="en-US" sz="1400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AF513B3-E554-40D4-A231-FC80857B4CBA}"/>
              </a:ext>
            </a:extLst>
          </p:cNvPr>
          <p:cNvGrpSpPr/>
          <p:nvPr/>
        </p:nvGrpSpPr>
        <p:grpSpPr>
          <a:xfrm>
            <a:off x="6068687" y="712524"/>
            <a:ext cx="10923913" cy="4006395"/>
            <a:chOff x="6068687" y="712524"/>
            <a:chExt cx="10923913" cy="400639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873FC9BF-E906-4B9D-85A6-CE6E91F9DB81}"/>
                </a:ext>
              </a:extLst>
            </p:cNvPr>
            <p:cNvGrpSpPr/>
            <p:nvPr/>
          </p:nvGrpSpPr>
          <p:grpSpPr>
            <a:xfrm>
              <a:off x="6209110" y="712524"/>
              <a:ext cx="10783490" cy="3973776"/>
              <a:chOff x="6209110" y="712524"/>
              <a:chExt cx="10783490" cy="3973776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EC78862D-6DBB-439E-9369-DEC96601D1D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007" t="13459" r="4333" b="4922"/>
              <a:stretch/>
            </p:blipFill>
            <p:spPr>
              <a:xfrm>
                <a:off x="6209110" y="712524"/>
                <a:ext cx="10783490" cy="3973776"/>
              </a:xfrm>
              <a:prstGeom prst="rect">
                <a:avLst/>
              </a:prstGeom>
            </p:spPr>
          </p:pic>
          <p:cxnSp>
            <p:nvCxnSpPr>
              <p:cNvPr id="80" name="직선 연결선 79">
                <a:extLst>
                  <a:ext uri="{FF2B5EF4-FFF2-40B4-BE49-F238E27FC236}">
                    <a16:creationId xmlns:a16="http://schemas.microsoft.com/office/drawing/2014/main" id="{F7C61B7B-B80B-4C66-A074-840227703B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6800" y="1136904"/>
                <a:ext cx="0" cy="278243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직선 연결선 82">
                <a:extLst>
                  <a:ext uri="{FF2B5EF4-FFF2-40B4-BE49-F238E27FC236}">
                    <a16:creationId xmlns:a16="http://schemas.microsoft.com/office/drawing/2014/main" id="{A3BC42F0-7D13-4B34-A213-B167633A75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79848" y="1142606"/>
                <a:ext cx="1514" cy="28028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직선 연결선 85">
                <a:extLst>
                  <a:ext uri="{FF2B5EF4-FFF2-40B4-BE49-F238E27FC236}">
                    <a16:creationId xmlns:a16="http://schemas.microsoft.com/office/drawing/2014/main" id="{547820F3-B86B-4D31-9D05-4E44C0D850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791203" y="1126673"/>
                <a:ext cx="0" cy="28188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직선 연결선 88">
                <a:extLst>
                  <a:ext uri="{FF2B5EF4-FFF2-40B4-BE49-F238E27FC236}">
                    <a16:creationId xmlns:a16="http://schemas.microsoft.com/office/drawing/2014/main" id="{6E831D66-5934-4811-9A66-E90037EA99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383676" y="1104900"/>
                <a:ext cx="0" cy="28188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>
                <a:extLst>
                  <a:ext uri="{FF2B5EF4-FFF2-40B4-BE49-F238E27FC236}">
                    <a16:creationId xmlns:a16="http://schemas.microsoft.com/office/drawing/2014/main" id="{13C1FA6A-0B36-4F9C-A50A-122B5C4F33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35200" y="1136904"/>
                <a:ext cx="0" cy="28188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ACFAB55A-64A7-4547-9976-2494142B774E}"/>
                </a:ext>
              </a:extLst>
            </p:cNvPr>
            <p:cNvSpPr/>
            <p:nvPr/>
          </p:nvSpPr>
          <p:spPr>
            <a:xfrm>
              <a:off x="6219157" y="1455941"/>
              <a:ext cx="384181" cy="25383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3EF4A0F-71E0-4870-80D2-67F96A1F44E7}"/>
                </a:ext>
              </a:extLst>
            </p:cNvPr>
            <p:cNvSpPr txBox="1"/>
            <p:nvPr/>
          </p:nvSpPr>
          <p:spPr>
            <a:xfrm>
              <a:off x="6086132" y="1633396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13500</a:t>
              </a:r>
              <a:endParaRPr lang="ko-KR" altLang="en-US" sz="1400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ACD8DB7-18E3-47F0-9E6F-F76F4A4082BB}"/>
                </a:ext>
              </a:extLst>
            </p:cNvPr>
            <p:cNvSpPr txBox="1"/>
            <p:nvPr/>
          </p:nvSpPr>
          <p:spPr>
            <a:xfrm>
              <a:off x="6068687" y="2365244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13000</a:t>
              </a:r>
              <a:endParaRPr lang="ko-KR" altLang="en-US" sz="1400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FBC0F32F-FE18-4326-8E34-3E19FD26B1BA}"/>
                </a:ext>
              </a:extLst>
            </p:cNvPr>
            <p:cNvSpPr txBox="1"/>
            <p:nvPr/>
          </p:nvSpPr>
          <p:spPr>
            <a:xfrm>
              <a:off x="6096000" y="3105853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12500</a:t>
              </a:r>
              <a:endParaRPr lang="ko-KR" altLang="en-US" sz="1400" dirty="0"/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85980E3D-87D4-471A-A171-42AFF84DA634}"/>
                </a:ext>
              </a:extLst>
            </p:cNvPr>
            <p:cNvSpPr/>
            <p:nvPr/>
          </p:nvSpPr>
          <p:spPr>
            <a:xfrm rot="5400000">
              <a:off x="11455421" y="-762912"/>
              <a:ext cx="736668" cy="102269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D236B04-9612-42A3-BA57-8A0A7A15E96D}"/>
                </a:ext>
              </a:extLst>
            </p:cNvPr>
            <p:cNvSpPr txBox="1"/>
            <p:nvPr/>
          </p:nvSpPr>
          <p:spPr>
            <a:xfrm>
              <a:off x="7506674" y="3972988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2017</a:t>
              </a:r>
              <a:endParaRPr lang="ko-KR" altLang="en-US" sz="1400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FBA2E7C-19C4-4A0A-A6F7-9F2333AB5087}"/>
                </a:ext>
              </a:extLst>
            </p:cNvPr>
            <p:cNvSpPr txBox="1"/>
            <p:nvPr/>
          </p:nvSpPr>
          <p:spPr>
            <a:xfrm>
              <a:off x="9191494" y="3982251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2018</a:t>
              </a:r>
              <a:endParaRPr lang="ko-KR" altLang="en-US" sz="1400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26883C98-8CBA-4CC3-8BD9-A4F771595618}"/>
                </a:ext>
              </a:extLst>
            </p:cNvPr>
            <p:cNvSpPr txBox="1"/>
            <p:nvPr/>
          </p:nvSpPr>
          <p:spPr>
            <a:xfrm>
              <a:off x="10704809" y="3994308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2019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8774B95A-11C4-46FE-965B-4B9173E36BEA}"/>
                </a:ext>
              </a:extLst>
            </p:cNvPr>
            <p:cNvSpPr txBox="1"/>
            <p:nvPr/>
          </p:nvSpPr>
          <p:spPr>
            <a:xfrm>
              <a:off x="12395357" y="3994308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2020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D28962C-BE2B-416F-B4E5-77FDDAFC0CFD}"/>
                </a:ext>
              </a:extLst>
            </p:cNvPr>
            <p:cNvSpPr txBox="1"/>
            <p:nvPr/>
          </p:nvSpPr>
          <p:spPr>
            <a:xfrm>
              <a:off x="13969321" y="3982250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2021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078B1CD9-1258-4238-9087-9D7E03FEF2AC}"/>
                </a:ext>
              </a:extLst>
            </p:cNvPr>
            <p:cNvSpPr txBox="1"/>
            <p:nvPr/>
          </p:nvSpPr>
          <p:spPr>
            <a:xfrm>
              <a:off x="15654141" y="3994308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2022</a:t>
              </a:r>
            </a:p>
          </p:txBody>
        </p:sp>
      </p:grp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25226EB8-E36D-43D3-9163-932A948AC133}"/>
              </a:ext>
            </a:extLst>
          </p:cNvPr>
          <p:cNvSpPr/>
          <p:nvPr/>
        </p:nvSpPr>
        <p:spPr>
          <a:xfrm>
            <a:off x="6096000" y="390442"/>
            <a:ext cx="11734800" cy="9325058"/>
          </a:xfrm>
          <a:prstGeom prst="roundRect">
            <a:avLst>
              <a:gd name="adj" fmla="val 6180"/>
            </a:avLst>
          </a:prstGeom>
          <a:noFill/>
          <a:ln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9AFF04E-69E9-48F9-B1EB-1D3708806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484" y="2472404"/>
            <a:ext cx="4285116" cy="6361461"/>
          </a:xfrm>
          <a:prstGeom prst="rect">
            <a:avLst/>
          </a:prstGeom>
        </p:spPr>
      </p:pic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FBB977A-B896-4E5D-BC94-DE87CAC54768}"/>
              </a:ext>
            </a:extLst>
          </p:cNvPr>
          <p:cNvCxnSpPr>
            <a:cxnSpLocks/>
          </p:cNvCxnSpPr>
          <p:nvPr/>
        </p:nvCxnSpPr>
        <p:spPr>
          <a:xfrm flipH="1">
            <a:off x="2209800" y="571500"/>
            <a:ext cx="4038600" cy="2743200"/>
          </a:xfrm>
          <a:prstGeom prst="line">
            <a:avLst/>
          </a:prstGeom>
          <a:ln w="28575">
            <a:solidFill>
              <a:srgbClr val="0000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5DCBA56-4CD8-4464-9D20-7AA51A076E61}"/>
              </a:ext>
            </a:extLst>
          </p:cNvPr>
          <p:cNvCxnSpPr>
            <a:cxnSpLocks/>
          </p:cNvCxnSpPr>
          <p:nvPr/>
        </p:nvCxnSpPr>
        <p:spPr>
          <a:xfrm flipH="1" flipV="1">
            <a:off x="2209800" y="7912707"/>
            <a:ext cx="4198276" cy="1743341"/>
          </a:xfrm>
          <a:prstGeom prst="line">
            <a:avLst/>
          </a:prstGeom>
          <a:ln w="28575">
            <a:solidFill>
              <a:srgbClr val="0000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bject 40">
            <a:extLst>
              <a:ext uri="{FF2B5EF4-FFF2-40B4-BE49-F238E27FC236}">
                <a16:creationId xmlns:a16="http://schemas.microsoft.com/office/drawing/2014/main" id="{D04DF5EE-C439-4C4F-8652-76109CC624D7}"/>
              </a:ext>
            </a:extLst>
          </p:cNvPr>
          <p:cNvSpPr txBox="1"/>
          <p:nvPr/>
        </p:nvSpPr>
        <p:spPr>
          <a:xfrm>
            <a:off x="1173296" y="5083685"/>
            <a:ext cx="282953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 원도심 구역 </a:t>
            </a:r>
            <a:endParaRPr lang="en-US" altLang="ko-KR" sz="24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sz="2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4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sz="2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24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</a:t>
            </a:r>
            <a:r>
              <a:rPr lang="en-US" altLang="ko-KR" sz="24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en-US" sz="24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D55E8C-6B88-4ACD-B52F-6A8EB1BF3313}"/>
              </a:ext>
            </a:extLst>
          </p:cNvPr>
          <p:cNvSpPr txBox="1"/>
          <p:nvPr/>
        </p:nvSpPr>
        <p:spPr>
          <a:xfrm>
            <a:off x="8763000" y="605394"/>
            <a:ext cx="7261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원도심 포함구역</a:t>
            </a: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4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+ </a:t>
            </a:r>
            <a:r>
              <a:rPr lang="ko-KR" altLang="en-US" sz="24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</a:t>
            </a: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인구변화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F7B0234-0995-496E-B227-B9E2D8DD02F1}"/>
              </a:ext>
            </a:extLst>
          </p:cNvPr>
          <p:cNvSpPr txBox="1"/>
          <p:nvPr/>
        </p:nvSpPr>
        <p:spPr>
          <a:xfrm>
            <a:off x="9982200" y="5235614"/>
            <a:ext cx="41852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24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중앙동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인구변화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DE302CD-0716-41A9-BF0D-028803197C65}"/>
              </a:ext>
            </a:extLst>
          </p:cNvPr>
          <p:cNvSpPr/>
          <p:nvPr/>
        </p:nvSpPr>
        <p:spPr>
          <a:xfrm>
            <a:off x="10119437" y="1136904"/>
            <a:ext cx="675441" cy="2808599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86A8B9C-CA71-4C3A-888A-4006CD1D78FB}"/>
              </a:ext>
            </a:extLst>
          </p:cNvPr>
          <p:cNvSpPr/>
          <p:nvPr/>
        </p:nvSpPr>
        <p:spPr>
          <a:xfrm>
            <a:off x="13076998" y="1115655"/>
            <a:ext cx="675441" cy="2833977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64941A6-F1AE-4506-8A52-41F30080D467}"/>
              </a:ext>
            </a:extLst>
          </p:cNvPr>
          <p:cNvSpPr/>
          <p:nvPr/>
        </p:nvSpPr>
        <p:spPr>
          <a:xfrm>
            <a:off x="10096373" y="5790595"/>
            <a:ext cx="615198" cy="2880000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357488D3-2878-495D-808A-4FDF43CADE2F}"/>
              </a:ext>
            </a:extLst>
          </p:cNvPr>
          <p:cNvSpPr/>
          <p:nvPr/>
        </p:nvSpPr>
        <p:spPr>
          <a:xfrm>
            <a:off x="13076077" y="5796244"/>
            <a:ext cx="615198" cy="2880000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9A1AEAE3-1C49-461C-81C7-AFEF504F5587}"/>
              </a:ext>
            </a:extLst>
          </p:cNvPr>
          <p:cNvCxnSpPr>
            <a:cxnSpLocks/>
          </p:cNvCxnSpPr>
          <p:nvPr/>
        </p:nvCxnSpPr>
        <p:spPr>
          <a:xfrm>
            <a:off x="7077202" y="2874155"/>
            <a:ext cx="2857020" cy="950566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DB5ED0E6-F0AB-4A84-B55B-8F2708B35FE3}"/>
              </a:ext>
            </a:extLst>
          </p:cNvPr>
          <p:cNvCxnSpPr>
            <a:cxnSpLocks/>
          </p:cNvCxnSpPr>
          <p:nvPr/>
        </p:nvCxnSpPr>
        <p:spPr>
          <a:xfrm>
            <a:off x="13826368" y="1585048"/>
            <a:ext cx="2541693" cy="662852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D8BFDF04-63F7-4BFD-8A11-25154375C967}"/>
              </a:ext>
            </a:extLst>
          </p:cNvPr>
          <p:cNvCxnSpPr>
            <a:cxnSpLocks/>
          </p:cNvCxnSpPr>
          <p:nvPr/>
        </p:nvCxnSpPr>
        <p:spPr>
          <a:xfrm>
            <a:off x="7127940" y="7607682"/>
            <a:ext cx="2860228" cy="806608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060E6C42-B82E-4432-9FC1-F820D8E9E73E}"/>
              </a:ext>
            </a:extLst>
          </p:cNvPr>
          <p:cNvCxnSpPr>
            <a:cxnSpLocks/>
          </p:cNvCxnSpPr>
          <p:nvPr/>
        </p:nvCxnSpPr>
        <p:spPr>
          <a:xfrm>
            <a:off x="13689047" y="6675929"/>
            <a:ext cx="2679014" cy="490522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01CB29C8-15C3-494A-BFF9-059E16079880}"/>
              </a:ext>
            </a:extLst>
          </p:cNvPr>
          <p:cNvCxnSpPr>
            <a:cxnSpLocks/>
          </p:cNvCxnSpPr>
          <p:nvPr/>
        </p:nvCxnSpPr>
        <p:spPr>
          <a:xfrm>
            <a:off x="10872058" y="2729388"/>
            <a:ext cx="2204019" cy="27682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34399CA-E8A5-4A09-8ABF-241FDD0BBABC}"/>
              </a:ext>
            </a:extLst>
          </p:cNvPr>
          <p:cNvSpPr/>
          <p:nvPr/>
        </p:nvSpPr>
        <p:spPr>
          <a:xfrm>
            <a:off x="-99633" y="9941854"/>
            <a:ext cx="119106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“visualization/1.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인구변화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연도별 원도심 구역 고령인구 비율 변화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r>
              <a:rPr lang="en-US" altLang="ko-KR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png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&amp;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연도별 </a:t>
            </a:r>
            <a:r>
              <a:rPr lang="ko-KR" altLang="en-US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원도심구역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비고령인구 비율 변화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r>
              <a:rPr lang="en-US" altLang="ko-KR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png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”</a:t>
            </a:r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230B1D27-598E-42B4-985A-F16EFE030062}"/>
              </a:ext>
            </a:extLst>
          </p:cNvPr>
          <p:cNvSpPr/>
          <p:nvPr/>
        </p:nvSpPr>
        <p:spPr>
          <a:xfrm>
            <a:off x="304800" y="266700"/>
            <a:ext cx="4715742" cy="1002521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Object 32">
            <a:extLst>
              <a:ext uri="{FF2B5EF4-FFF2-40B4-BE49-F238E27FC236}">
                <a16:creationId xmlns:a16="http://schemas.microsoft.com/office/drawing/2014/main" id="{7D5C41C6-BEB9-4A70-B8EB-EBB876283B92}"/>
              </a:ext>
            </a:extLst>
          </p:cNvPr>
          <p:cNvSpPr txBox="1"/>
          <p:nvPr/>
        </p:nvSpPr>
        <p:spPr>
          <a:xfrm>
            <a:off x="-136578" y="426800"/>
            <a:ext cx="541203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1 . </a:t>
            </a:r>
            <a:r>
              <a:rPr lang="ko-KR" altLang="en-US" sz="36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인구변화  분석</a:t>
            </a:r>
            <a:endParaRPr lang="en-US" altLang="ko-KR" sz="3600" b="1" kern="0" spc="-50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055C5A6E-8803-4C23-831E-28BC322C88F6}"/>
              </a:ext>
            </a:extLst>
          </p:cNvPr>
          <p:cNvSpPr/>
          <p:nvPr/>
        </p:nvSpPr>
        <p:spPr>
          <a:xfrm>
            <a:off x="46437" y="9397223"/>
            <a:ext cx="422379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27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도시재생계획구역.</a:t>
            </a:r>
            <a:r>
              <a:rPr lang="en-US" altLang="ko-KR" sz="11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1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22.청주시_주민등록인구현황.csv</a:t>
            </a:r>
            <a:endParaRPr lang="en-US" altLang="ko-KR" sz="11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23E22B5C-2A2C-45DE-82A3-54D411E2CF52}"/>
              </a:ext>
            </a:extLst>
          </p:cNvPr>
          <p:cNvCxnSpPr>
            <a:cxnSpLocks/>
          </p:cNvCxnSpPr>
          <p:nvPr/>
        </p:nvCxnSpPr>
        <p:spPr>
          <a:xfrm>
            <a:off x="10746815" y="6976037"/>
            <a:ext cx="2294019" cy="614008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0996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/>
      <p:bldP spid="60" grpId="0"/>
      <p:bldP spid="16" grpId="0" animBg="1"/>
      <p:bldP spid="39" grpId="0" animBg="1"/>
      <p:bldP spid="41" grpId="0" animBg="1"/>
      <p:bldP spid="4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2D5F0EF-818A-4F36-88BC-70DC8ED4C761}"/>
              </a:ext>
            </a:extLst>
          </p:cNvPr>
          <p:cNvSpPr/>
          <p:nvPr/>
        </p:nvSpPr>
        <p:spPr>
          <a:xfrm>
            <a:off x="13030200" y="246142"/>
            <a:ext cx="5105400" cy="9850358"/>
          </a:xfrm>
          <a:prstGeom prst="roundRect">
            <a:avLst>
              <a:gd name="adj" fmla="val 6180"/>
            </a:avLst>
          </a:prstGeom>
          <a:noFill/>
          <a:ln w="38100"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80D86FE-0C08-41EE-9223-2AC384806B8B}"/>
              </a:ext>
            </a:extLst>
          </p:cNvPr>
          <p:cNvSpPr txBox="1"/>
          <p:nvPr/>
        </p:nvSpPr>
        <p:spPr>
          <a:xfrm>
            <a:off x="943911" y="8618475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2018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9003AE-6BEA-4B2D-B5FF-6FE7EB7DA36D}"/>
              </a:ext>
            </a:extLst>
          </p:cNvPr>
          <p:cNvSpPr txBox="1"/>
          <p:nvPr/>
        </p:nvSpPr>
        <p:spPr>
          <a:xfrm>
            <a:off x="3602719" y="8624773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796870-5056-4755-A234-3F3230957E4B}"/>
              </a:ext>
            </a:extLst>
          </p:cNvPr>
          <p:cNvSpPr txBox="1"/>
          <p:nvPr/>
        </p:nvSpPr>
        <p:spPr>
          <a:xfrm>
            <a:off x="6172200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2020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F20C78-DDC2-4EE3-A886-566232EB6183}"/>
              </a:ext>
            </a:extLst>
          </p:cNvPr>
          <p:cNvSpPr txBox="1"/>
          <p:nvPr/>
        </p:nvSpPr>
        <p:spPr>
          <a:xfrm>
            <a:off x="87081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9EA888C-6507-4757-8EAE-96BE8CB921D3}"/>
              </a:ext>
            </a:extLst>
          </p:cNvPr>
          <p:cNvSpPr txBox="1"/>
          <p:nvPr/>
        </p:nvSpPr>
        <p:spPr>
          <a:xfrm>
            <a:off x="11222719" y="8620854"/>
            <a:ext cx="8930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2022</a:t>
            </a:r>
            <a:endParaRPr lang="ko-KR" altLang="en-US" sz="1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9471BC-6168-4EED-8149-3632EE42AAD4}"/>
              </a:ext>
            </a:extLst>
          </p:cNvPr>
          <p:cNvSpPr/>
          <p:nvPr/>
        </p:nvSpPr>
        <p:spPr>
          <a:xfrm>
            <a:off x="0" y="9969262"/>
            <a:ext cx="70503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visualization/1.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인구변화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거주인구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HEATMAP.html</a:t>
            </a: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668D9E2A-7BB0-4CF7-BC1A-2BC6D662C450}"/>
              </a:ext>
            </a:extLst>
          </p:cNvPr>
          <p:cNvSpPr/>
          <p:nvPr/>
        </p:nvSpPr>
        <p:spPr>
          <a:xfrm rot="5400000">
            <a:off x="2501622" y="5572467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63FD5C08-2448-4046-A53F-E5B0E4495C8D}"/>
              </a:ext>
            </a:extLst>
          </p:cNvPr>
          <p:cNvSpPr/>
          <p:nvPr/>
        </p:nvSpPr>
        <p:spPr>
          <a:xfrm rot="5400000">
            <a:off x="5044339" y="5572468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8708F57-63DC-487D-AD31-90E15A80F597}"/>
              </a:ext>
            </a:extLst>
          </p:cNvPr>
          <p:cNvSpPr/>
          <p:nvPr/>
        </p:nvSpPr>
        <p:spPr>
          <a:xfrm rot="5400000">
            <a:off x="7564019" y="5598003"/>
            <a:ext cx="455041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96186CD3-E8F2-4388-9343-817E829D0A9A}"/>
              </a:ext>
            </a:extLst>
          </p:cNvPr>
          <p:cNvSpPr/>
          <p:nvPr/>
        </p:nvSpPr>
        <p:spPr>
          <a:xfrm rot="5400000">
            <a:off x="10073539" y="5598004"/>
            <a:ext cx="455039" cy="429082"/>
          </a:xfrm>
          <a:prstGeom prst="triangle">
            <a:avLst>
              <a:gd name="adj" fmla="val 50000"/>
            </a:avLst>
          </a:prstGeom>
          <a:solidFill>
            <a:srgbClr val="000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8A69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38D883A-43AA-4FAE-BD9D-509C90202B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8" t="6629" r="4199" b="4116"/>
          <a:stretch/>
        </p:blipFill>
        <p:spPr>
          <a:xfrm>
            <a:off x="13194204" y="419100"/>
            <a:ext cx="4793992" cy="952351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7633EF0-C63B-4FDD-AF64-99600A9B9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281" y="2981859"/>
            <a:ext cx="2295582" cy="563661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A446D12-D047-4FE6-AA6B-94A34F950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8537" y="2981859"/>
            <a:ext cx="2112104" cy="563661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4955690-88E6-46FF-A4FA-9846CC9E33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0" y="2981858"/>
            <a:ext cx="2080436" cy="563661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1D511A0-ED34-4587-A51B-6B96EA5879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14010" y="2981859"/>
            <a:ext cx="2060750" cy="5636616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D3A8761-B9C7-4E33-AD2E-15CA477B1C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14004" y="2981858"/>
            <a:ext cx="2075356" cy="5636616"/>
          </a:xfrm>
          <a:prstGeom prst="rect">
            <a:avLst/>
          </a:prstGeom>
        </p:spPr>
      </p:pic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61207D7-9021-4832-A2A7-E38ACA3C706B}"/>
              </a:ext>
            </a:extLst>
          </p:cNvPr>
          <p:cNvSpPr/>
          <p:nvPr/>
        </p:nvSpPr>
        <p:spPr>
          <a:xfrm>
            <a:off x="3083591" y="5905500"/>
            <a:ext cx="1793582" cy="25908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EF8E82B2-0D0E-4295-BF86-2B8FC25C9AB3}"/>
              </a:ext>
            </a:extLst>
          </p:cNvPr>
          <p:cNvSpPr/>
          <p:nvPr/>
        </p:nvSpPr>
        <p:spPr>
          <a:xfrm>
            <a:off x="2819400" y="9122113"/>
            <a:ext cx="2323367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37ABC19-9E39-4B05-9606-81BF9CDA5254}"/>
              </a:ext>
            </a:extLst>
          </p:cNvPr>
          <p:cNvSpPr txBox="1"/>
          <p:nvPr/>
        </p:nvSpPr>
        <p:spPr>
          <a:xfrm>
            <a:off x="2803805" y="9166871"/>
            <a:ext cx="23015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</a:t>
            </a:r>
            <a:r>
              <a:rPr lang="ko-KR" altLang="en-US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성안동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인구 급증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3EBB7EF6-38FB-40AC-8E85-4E5747E4E337}"/>
              </a:ext>
            </a:extLst>
          </p:cNvPr>
          <p:cNvSpPr/>
          <p:nvPr/>
        </p:nvSpPr>
        <p:spPr>
          <a:xfrm>
            <a:off x="7919617" y="9121454"/>
            <a:ext cx="2296366" cy="480005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7CA59B3-225E-4A0A-AA84-8404B4D1744D}"/>
              </a:ext>
            </a:extLst>
          </p:cNvPr>
          <p:cNvSpPr txBox="1"/>
          <p:nvPr/>
        </p:nvSpPr>
        <p:spPr>
          <a:xfrm>
            <a:off x="7991383" y="9166212"/>
            <a:ext cx="21432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중앙동 인구 급증</a:t>
            </a:r>
            <a:endParaRPr lang="en-US" altLang="ko-KR" b="1" spc="-150" dirty="0">
              <a:solidFill>
                <a:schemeClr val="bg1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FB9A0801-27B1-416D-A6E2-9BD4FA71A906}"/>
              </a:ext>
            </a:extLst>
          </p:cNvPr>
          <p:cNvSpPr/>
          <p:nvPr/>
        </p:nvSpPr>
        <p:spPr>
          <a:xfrm>
            <a:off x="8278934" y="3110788"/>
            <a:ext cx="1606127" cy="240011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Object 10">
            <a:extLst>
              <a:ext uri="{FF2B5EF4-FFF2-40B4-BE49-F238E27FC236}">
                <a16:creationId xmlns:a16="http://schemas.microsoft.com/office/drawing/2014/main" id="{9E8B1B35-3046-4799-84C1-876FD53DC406}"/>
              </a:ext>
            </a:extLst>
          </p:cNvPr>
          <p:cNvSpPr txBox="1"/>
          <p:nvPr/>
        </p:nvSpPr>
        <p:spPr>
          <a:xfrm>
            <a:off x="324825" y="1657655"/>
            <a:ext cx="451939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* </a:t>
            </a:r>
            <a:r>
              <a:rPr lang="ko-KR" altLang="en-US" sz="16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거주인구가 많을수록 빨간색 계열로 시각화됨</a:t>
            </a:r>
            <a:endParaRPr lang="en-US" altLang="ko-KR" sz="16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7" name="Object 40">
            <a:extLst>
              <a:ext uri="{FF2B5EF4-FFF2-40B4-BE49-F238E27FC236}">
                <a16:creationId xmlns:a16="http://schemas.microsoft.com/office/drawing/2014/main" id="{F22DE59F-F2C6-48D5-9CBB-0C34B9BA4E2E}"/>
              </a:ext>
            </a:extLst>
          </p:cNvPr>
          <p:cNvSpPr txBox="1"/>
          <p:nvPr/>
        </p:nvSpPr>
        <p:spPr>
          <a:xfrm>
            <a:off x="2667000" y="2313021"/>
            <a:ext cx="836278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연도별 원도심 거주인구 </a:t>
            </a:r>
            <a:r>
              <a:rPr lang="en-US" altLang="ko-KR" sz="32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HEATMAP(Folium)</a:t>
            </a:r>
            <a:endParaRPr lang="en-US" sz="32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9A3F39B8-A1AA-4E45-B2B1-819DEFB90209}"/>
              </a:ext>
            </a:extLst>
          </p:cNvPr>
          <p:cNvSpPr/>
          <p:nvPr/>
        </p:nvSpPr>
        <p:spPr>
          <a:xfrm>
            <a:off x="304799" y="266700"/>
            <a:ext cx="5906205" cy="1343748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Object 32">
            <a:extLst>
              <a:ext uri="{FF2B5EF4-FFF2-40B4-BE49-F238E27FC236}">
                <a16:creationId xmlns:a16="http://schemas.microsoft.com/office/drawing/2014/main" id="{8100E1E8-5663-495B-A8D8-3842CD9D1F6E}"/>
              </a:ext>
            </a:extLst>
          </p:cNvPr>
          <p:cNvSpPr txBox="1"/>
          <p:nvPr/>
        </p:nvSpPr>
        <p:spPr>
          <a:xfrm>
            <a:off x="302970" y="553853"/>
            <a:ext cx="571683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1 . </a:t>
            </a:r>
            <a:r>
              <a:rPr lang="ko-KR" altLang="en-US" sz="44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인구변화  분석</a:t>
            </a:r>
            <a:endParaRPr lang="en-US" altLang="ko-KR" sz="4400" b="1" kern="0" spc="-50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EBB018C-8C00-499A-8B54-F5D1ACF17B19}"/>
              </a:ext>
            </a:extLst>
          </p:cNvPr>
          <p:cNvSpPr/>
          <p:nvPr/>
        </p:nvSpPr>
        <p:spPr>
          <a:xfrm>
            <a:off x="33762" y="9268037"/>
            <a:ext cx="399202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거주인구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.csv </a:t>
            </a:r>
          </a:p>
          <a:p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26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격자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매핑용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en-US" altLang="ko-KR" sz="11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1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27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도시재생계획구역.</a:t>
            </a:r>
            <a:r>
              <a:rPr lang="en-US" altLang="ko-KR" sz="11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1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0052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48" grpId="0" animBg="1"/>
      <p:bldP spid="50" grpId="0"/>
      <p:bldP spid="51" grpId="0" animBg="1"/>
      <p:bldP spid="54" grpId="0"/>
      <p:bldP spid="5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84BB706-0C7E-48E5-BA01-C9B3953DB424}"/>
              </a:ext>
            </a:extLst>
          </p:cNvPr>
          <p:cNvGrpSpPr/>
          <p:nvPr/>
        </p:nvGrpSpPr>
        <p:grpSpPr>
          <a:xfrm>
            <a:off x="6757763" y="5356793"/>
            <a:ext cx="10387237" cy="3341933"/>
            <a:chOff x="6757763" y="5356793"/>
            <a:chExt cx="10387237" cy="3341933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12A3805-A8A0-4A43-B0C9-7F98F91253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23" t="12957" r="2937" b="12808"/>
            <a:stretch/>
          </p:blipFill>
          <p:spPr>
            <a:xfrm>
              <a:off x="6811163" y="5356793"/>
              <a:ext cx="10333837" cy="3167783"/>
            </a:xfrm>
            <a:prstGeom prst="rect">
              <a:avLst/>
            </a:prstGeom>
          </p:spPr>
        </p:pic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BC6E3F3B-D699-451D-A2C1-7BD96345A872}"/>
                </a:ext>
              </a:extLst>
            </p:cNvPr>
            <p:cNvSpPr/>
            <p:nvPr/>
          </p:nvSpPr>
          <p:spPr>
            <a:xfrm rot="5400000">
              <a:off x="11789082" y="3450225"/>
              <a:ext cx="307778" cy="101112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63D74C1E-D701-4494-9988-940899315458}"/>
                </a:ext>
              </a:extLst>
            </p:cNvPr>
            <p:cNvSpPr txBox="1"/>
            <p:nvPr/>
          </p:nvSpPr>
          <p:spPr>
            <a:xfrm>
              <a:off x="8557423" y="8351942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2018</a:t>
              </a:r>
              <a:endParaRPr lang="ko-KR" altLang="en-US" sz="1400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9ADC0B6-262C-4B9C-9CEA-ACEE007210AB}"/>
                </a:ext>
              </a:extLst>
            </p:cNvPr>
            <p:cNvSpPr txBox="1"/>
            <p:nvPr/>
          </p:nvSpPr>
          <p:spPr>
            <a:xfrm>
              <a:off x="10135578" y="8363420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2019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32E71DBB-AD67-4331-A2F1-5015F698EEEA}"/>
                </a:ext>
              </a:extLst>
            </p:cNvPr>
            <p:cNvSpPr txBox="1"/>
            <p:nvPr/>
          </p:nvSpPr>
          <p:spPr>
            <a:xfrm>
              <a:off x="11800816" y="8363420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2020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9AE8601D-B122-4494-9E54-96631412F44B}"/>
                </a:ext>
              </a:extLst>
            </p:cNvPr>
            <p:cNvSpPr txBox="1"/>
            <p:nvPr/>
          </p:nvSpPr>
          <p:spPr>
            <a:xfrm>
              <a:off x="13422860" y="8363907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2021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2B534643-C1AD-4A5C-9286-E5C53679DC14}"/>
                </a:ext>
              </a:extLst>
            </p:cNvPr>
            <p:cNvSpPr txBox="1"/>
            <p:nvPr/>
          </p:nvSpPr>
          <p:spPr>
            <a:xfrm>
              <a:off x="15007094" y="8360721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2022</a:t>
              </a: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277A3D2E-77A3-4C58-A9C9-D7E966791FFC}"/>
                </a:ext>
              </a:extLst>
            </p:cNvPr>
            <p:cNvSpPr/>
            <p:nvPr/>
          </p:nvSpPr>
          <p:spPr>
            <a:xfrm>
              <a:off x="6889341" y="5793339"/>
              <a:ext cx="291665" cy="29053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6588ED5-B40C-46AF-B434-DB0FD8EF6992}"/>
                </a:ext>
              </a:extLst>
            </p:cNvPr>
            <p:cNvSpPr txBox="1"/>
            <p:nvPr/>
          </p:nvSpPr>
          <p:spPr>
            <a:xfrm>
              <a:off x="6841993" y="7515827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65</a:t>
              </a:r>
              <a:endParaRPr lang="ko-KR" altLang="en-US" sz="1400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3943319-2BB7-4F86-96DA-234057B4BEC5}"/>
                </a:ext>
              </a:extLst>
            </p:cNvPr>
            <p:cNvSpPr txBox="1"/>
            <p:nvPr/>
          </p:nvSpPr>
          <p:spPr>
            <a:xfrm>
              <a:off x="6757763" y="7860082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64.5</a:t>
              </a:r>
              <a:endParaRPr lang="ko-KR" altLang="en-US" sz="1400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D483C7A-AF08-4546-972E-BAF02B11044A}"/>
                </a:ext>
              </a:extLst>
            </p:cNvPr>
            <p:cNvSpPr txBox="1"/>
            <p:nvPr/>
          </p:nvSpPr>
          <p:spPr>
            <a:xfrm>
              <a:off x="6766869" y="5830006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67.5</a:t>
              </a:r>
              <a:endParaRPr lang="ko-KR" altLang="en-US" sz="1400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52545CF-D41D-4B7A-AA28-203EE8F1339A}"/>
                </a:ext>
              </a:extLst>
            </p:cNvPr>
            <p:cNvSpPr txBox="1"/>
            <p:nvPr/>
          </p:nvSpPr>
          <p:spPr>
            <a:xfrm>
              <a:off x="6858642" y="6169276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67</a:t>
              </a:r>
              <a:endParaRPr lang="ko-KR" altLang="en-US" sz="1400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28F741DA-D9DE-4C75-BFF0-B66309D8F41C}"/>
                </a:ext>
              </a:extLst>
            </p:cNvPr>
            <p:cNvSpPr txBox="1"/>
            <p:nvPr/>
          </p:nvSpPr>
          <p:spPr>
            <a:xfrm>
              <a:off x="6766842" y="6491335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66.5</a:t>
              </a:r>
              <a:endParaRPr lang="ko-KR" altLang="en-US" sz="1400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A5BD342-8D67-4EE1-8CE7-DCF6D94A29CE}"/>
                </a:ext>
              </a:extLst>
            </p:cNvPr>
            <p:cNvSpPr txBox="1"/>
            <p:nvPr/>
          </p:nvSpPr>
          <p:spPr>
            <a:xfrm>
              <a:off x="6859678" y="6834050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66</a:t>
              </a:r>
              <a:endParaRPr lang="ko-KR" altLang="en-US" sz="1400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A7FA3502-E6C9-4919-B621-2AF9614CDF7A}"/>
                </a:ext>
              </a:extLst>
            </p:cNvPr>
            <p:cNvSpPr txBox="1"/>
            <p:nvPr/>
          </p:nvSpPr>
          <p:spPr>
            <a:xfrm>
              <a:off x="6777170" y="7179557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65.5</a:t>
              </a:r>
              <a:endParaRPr lang="ko-KR" altLang="en-US" sz="14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15C865B5-9068-43B1-A42A-DCD277E2A5D5}"/>
              </a:ext>
            </a:extLst>
          </p:cNvPr>
          <p:cNvGrpSpPr/>
          <p:nvPr/>
        </p:nvGrpSpPr>
        <p:grpSpPr>
          <a:xfrm>
            <a:off x="6705600" y="1122002"/>
            <a:ext cx="10364878" cy="3230747"/>
            <a:chOff x="6705600" y="1122002"/>
            <a:chExt cx="10364878" cy="3230747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D129AE9-E48A-4793-8E30-A17319A951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77" t="13065" r="3477" b="11431"/>
            <a:stretch/>
          </p:blipFill>
          <p:spPr>
            <a:xfrm>
              <a:off x="6783478" y="1122002"/>
              <a:ext cx="10287000" cy="3167784"/>
            </a:xfrm>
            <a:prstGeom prst="rect">
              <a:avLst/>
            </a:prstGeom>
          </p:spPr>
        </p:pic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2DA78365-4645-4E17-858E-1D3CA594E208}"/>
                </a:ext>
              </a:extLst>
            </p:cNvPr>
            <p:cNvSpPr/>
            <p:nvPr/>
          </p:nvSpPr>
          <p:spPr>
            <a:xfrm>
              <a:off x="6856923" y="1419337"/>
              <a:ext cx="291665" cy="29053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5D0114D-9CFA-4B68-A03C-8BBF3601869E}"/>
                </a:ext>
              </a:extLst>
            </p:cNvPr>
            <p:cNvSpPr txBox="1"/>
            <p:nvPr/>
          </p:nvSpPr>
          <p:spPr>
            <a:xfrm>
              <a:off x="6775789" y="2166207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35</a:t>
              </a:r>
              <a:endParaRPr lang="ko-KR" altLang="en-US" sz="1400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7005BA1-B02F-469B-9B8B-AD26F604E167}"/>
                </a:ext>
              </a:extLst>
            </p:cNvPr>
            <p:cNvSpPr txBox="1"/>
            <p:nvPr/>
          </p:nvSpPr>
          <p:spPr>
            <a:xfrm>
              <a:off x="6709958" y="2482200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34.5</a:t>
              </a:r>
              <a:endParaRPr lang="ko-KR" altLang="en-US" sz="1400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E7F5082D-8680-4465-AF2E-92886838F0A0}"/>
                </a:ext>
              </a:extLst>
            </p:cNvPr>
            <p:cNvSpPr txBox="1"/>
            <p:nvPr/>
          </p:nvSpPr>
          <p:spPr>
            <a:xfrm>
              <a:off x="6789368" y="1436563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36</a:t>
              </a:r>
              <a:endParaRPr lang="ko-KR" altLang="en-US" sz="1400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B35B552-EF98-4EF0-A0A3-0F610FEDD7C4}"/>
                </a:ext>
              </a:extLst>
            </p:cNvPr>
            <p:cNvSpPr txBox="1"/>
            <p:nvPr/>
          </p:nvSpPr>
          <p:spPr>
            <a:xfrm>
              <a:off x="6709958" y="1819719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35.5</a:t>
              </a:r>
              <a:endParaRPr lang="ko-KR" altLang="en-US" sz="1400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B9E9CBE-E64C-452A-B6D1-BF7880335F44}"/>
                </a:ext>
              </a:extLst>
            </p:cNvPr>
            <p:cNvSpPr txBox="1"/>
            <p:nvPr/>
          </p:nvSpPr>
          <p:spPr>
            <a:xfrm>
              <a:off x="6791430" y="2846767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34</a:t>
              </a:r>
              <a:endParaRPr lang="ko-KR" altLang="en-US" sz="1400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03357B0-04FD-41E0-BB7C-AC784E95F04C}"/>
                </a:ext>
              </a:extLst>
            </p:cNvPr>
            <p:cNvSpPr txBox="1"/>
            <p:nvPr/>
          </p:nvSpPr>
          <p:spPr>
            <a:xfrm>
              <a:off x="6705600" y="3184795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33.5</a:t>
              </a:r>
              <a:endParaRPr lang="ko-KR" altLang="en-US" sz="1400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B9B27FF-26DB-4927-B637-808038AFF83A}"/>
                </a:ext>
              </a:extLst>
            </p:cNvPr>
            <p:cNvSpPr txBox="1"/>
            <p:nvPr/>
          </p:nvSpPr>
          <p:spPr>
            <a:xfrm>
              <a:off x="6774781" y="3526431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33</a:t>
              </a:r>
              <a:endParaRPr lang="ko-KR" altLang="en-US" sz="1400" dirty="0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BBE7FAA2-0995-48B0-9589-815514347CFB}"/>
                </a:ext>
              </a:extLst>
            </p:cNvPr>
            <p:cNvSpPr/>
            <p:nvPr/>
          </p:nvSpPr>
          <p:spPr>
            <a:xfrm rot="5400000">
              <a:off x="11735923" y="-868710"/>
              <a:ext cx="307778" cy="101112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7E732C75-E40E-4A17-9D46-61CA3B271EFD}"/>
                </a:ext>
              </a:extLst>
            </p:cNvPr>
            <p:cNvSpPr txBox="1"/>
            <p:nvPr/>
          </p:nvSpPr>
          <p:spPr>
            <a:xfrm>
              <a:off x="8504264" y="4033007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2018</a:t>
              </a:r>
              <a:endParaRPr lang="ko-KR" altLang="en-US" sz="1400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35AEFFD-AD10-4FFF-AF82-F2FFFDF2D388}"/>
                </a:ext>
              </a:extLst>
            </p:cNvPr>
            <p:cNvSpPr txBox="1"/>
            <p:nvPr/>
          </p:nvSpPr>
          <p:spPr>
            <a:xfrm>
              <a:off x="10082419" y="4044485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2019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34058F1D-F627-4BA6-B76F-FD7BB2B7C219}"/>
                </a:ext>
              </a:extLst>
            </p:cNvPr>
            <p:cNvSpPr txBox="1"/>
            <p:nvPr/>
          </p:nvSpPr>
          <p:spPr>
            <a:xfrm>
              <a:off x="11747657" y="4044485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2020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C3F7BB-4FF3-45CF-876F-86E6A07C68E0}"/>
                </a:ext>
              </a:extLst>
            </p:cNvPr>
            <p:cNvSpPr txBox="1"/>
            <p:nvPr/>
          </p:nvSpPr>
          <p:spPr>
            <a:xfrm>
              <a:off x="13369701" y="4044972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2021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47519A49-C675-4728-B0A2-F2F47614B8D0}"/>
                </a:ext>
              </a:extLst>
            </p:cNvPr>
            <p:cNvSpPr txBox="1"/>
            <p:nvPr/>
          </p:nvSpPr>
          <p:spPr>
            <a:xfrm>
              <a:off x="14953935" y="4041786"/>
              <a:ext cx="7832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2022</a:t>
              </a: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4AF18EBF-1944-41F0-9E3A-F4A3B87BF2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886" y="2019300"/>
            <a:ext cx="4970914" cy="5890776"/>
          </a:xfrm>
          <a:prstGeom prst="rect">
            <a:avLst/>
          </a:prstGeom>
        </p:spPr>
      </p:pic>
      <p:sp>
        <p:nvSpPr>
          <p:cNvPr id="37" name="Object 40">
            <a:extLst>
              <a:ext uri="{FF2B5EF4-FFF2-40B4-BE49-F238E27FC236}">
                <a16:creationId xmlns:a16="http://schemas.microsoft.com/office/drawing/2014/main" id="{D04DF5EE-C439-4C4F-8652-76109CC624D7}"/>
              </a:ext>
            </a:extLst>
          </p:cNvPr>
          <p:cNvSpPr txBox="1"/>
          <p:nvPr/>
        </p:nvSpPr>
        <p:spPr>
          <a:xfrm>
            <a:off x="1355596" y="4521703"/>
            <a:ext cx="315104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00153D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청주시 </a:t>
            </a:r>
            <a:endParaRPr lang="en-US" altLang="ko-KR" sz="2400" dirty="0">
              <a:solidFill>
                <a:srgbClr val="00153D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algn="ctr"/>
            <a:r>
              <a:rPr lang="ko-KR" altLang="en-US" sz="2400" dirty="0">
                <a:solidFill>
                  <a:srgbClr val="00153D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원도심 구역</a:t>
            </a:r>
            <a:endParaRPr lang="en-US" sz="2400" dirty="0">
              <a:solidFill>
                <a:srgbClr val="00153D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FBB977A-B896-4E5D-BC94-DE87CAC54768}"/>
              </a:ext>
            </a:extLst>
          </p:cNvPr>
          <p:cNvCxnSpPr>
            <a:cxnSpLocks/>
          </p:cNvCxnSpPr>
          <p:nvPr/>
        </p:nvCxnSpPr>
        <p:spPr>
          <a:xfrm flipH="1">
            <a:off x="3679634" y="571500"/>
            <a:ext cx="2568766" cy="2010996"/>
          </a:xfrm>
          <a:prstGeom prst="line">
            <a:avLst/>
          </a:prstGeom>
          <a:ln w="28575">
            <a:solidFill>
              <a:srgbClr val="4A86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5DCBA56-4CD8-4464-9D20-7AA51A076E61}"/>
              </a:ext>
            </a:extLst>
          </p:cNvPr>
          <p:cNvCxnSpPr>
            <a:cxnSpLocks/>
          </p:cNvCxnSpPr>
          <p:nvPr/>
        </p:nvCxnSpPr>
        <p:spPr>
          <a:xfrm flipH="1" flipV="1">
            <a:off x="4072460" y="7318122"/>
            <a:ext cx="2099740" cy="2092578"/>
          </a:xfrm>
          <a:prstGeom prst="line">
            <a:avLst/>
          </a:prstGeom>
          <a:ln w="28575">
            <a:solidFill>
              <a:srgbClr val="4A86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25226EB8-E36D-43D3-9163-932A948AC133}"/>
              </a:ext>
            </a:extLst>
          </p:cNvPr>
          <p:cNvSpPr/>
          <p:nvPr/>
        </p:nvSpPr>
        <p:spPr>
          <a:xfrm>
            <a:off x="6096000" y="390442"/>
            <a:ext cx="11734800" cy="9325058"/>
          </a:xfrm>
          <a:prstGeom prst="roundRect">
            <a:avLst>
              <a:gd name="adj" fmla="val 6180"/>
            </a:avLst>
          </a:prstGeom>
          <a:noFill/>
          <a:ln>
            <a:solidFill>
              <a:srgbClr val="4A86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D55E8C-6B88-4ACD-B52F-6A8EB1BF3313}"/>
              </a:ext>
            </a:extLst>
          </p:cNvPr>
          <p:cNvSpPr txBox="1"/>
          <p:nvPr/>
        </p:nvSpPr>
        <p:spPr>
          <a:xfrm>
            <a:off x="9781807" y="747068"/>
            <a:ext cx="4899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4. </a:t>
            </a:r>
            <a:r>
              <a:rPr lang="ko-KR" altLang="en-US" sz="24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연도별 고령인구 비율변화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F7B0234-0995-496E-B227-B9E2D8DD02F1}"/>
              </a:ext>
            </a:extLst>
          </p:cNvPr>
          <p:cNvSpPr txBox="1"/>
          <p:nvPr/>
        </p:nvSpPr>
        <p:spPr>
          <a:xfrm>
            <a:off x="9618868" y="5119092"/>
            <a:ext cx="5192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5. </a:t>
            </a:r>
            <a:r>
              <a:rPr lang="ko-KR" altLang="en-US" sz="24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연도별 비고령인구 비율변화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97983A8-59E4-43EA-AE4C-AEB0799AECCB}"/>
              </a:ext>
            </a:extLst>
          </p:cNvPr>
          <p:cNvSpPr/>
          <p:nvPr/>
        </p:nvSpPr>
        <p:spPr>
          <a:xfrm>
            <a:off x="11978081" y="5760255"/>
            <a:ext cx="1629068" cy="2555211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6B6761D-4AC3-4B85-BDD3-6255637EE1CE}"/>
              </a:ext>
            </a:extLst>
          </p:cNvPr>
          <p:cNvCxnSpPr>
            <a:cxnSpLocks/>
          </p:cNvCxnSpPr>
          <p:nvPr/>
        </p:nvCxnSpPr>
        <p:spPr>
          <a:xfrm flipV="1">
            <a:off x="12287211" y="6496505"/>
            <a:ext cx="1187086" cy="16432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D48123DE-7DC3-43A2-95E4-177BFDA283EA}"/>
              </a:ext>
            </a:extLst>
          </p:cNvPr>
          <p:cNvSpPr/>
          <p:nvPr/>
        </p:nvSpPr>
        <p:spPr>
          <a:xfrm>
            <a:off x="-36443" y="9979223"/>
            <a:ext cx="969974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시각화 결과 파일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visualization/1.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원도심 인구변화 분석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연도별 고령인구 비율 변화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r>
              <a:rPr lang="en-US" altLang="ko-KR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png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&amp; </a:t>
            </a:r>
            <a:r>
              <a:rPr lang="ko-KR" altLang="en-US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연도별 비고령인구 비율 변화</a:t>
            </a:r>
            <a:r>
              <a:rPr lang="en-US" altLang="ko-KR" sz="1400" dirty="0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r>
              <a:rPr lang="en-US" altLang="ko-KR" sz="1400" dirty="0" err="1">
                <a:solidFill>
                  <a:srgbClr val="00153D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png</a:t>
            </a:r>
            <a:endParaRPr lang="en-US" altLang="ko-KR" sz="1400" dirty="0">
              <a:solidFill>
                <a:srgbClr val="00153D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7E442817-CCAA-4CAE-AB56-5817782EC59B}"/>
              </a:ext>
            </a:extLst>
          </p:cNvPr>
          <p:cNvSpPr/>
          <p:nvPr/>
        </p:nvSpPr>
        <p:spPr>
          <a:xfrm>
            <a:off x="304800" y="266700"/>
            <a:ext cx="4715742" cy="1002521"/>
          </a:xfrm>
          <a:prstGeom prst="roundRect">
            <a:avLst/>
          </a:prstGeom>
          <a:solidFill>
            <a:srgbClr val="001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Object 32">
            <a:extLst>
              <a:ext uri="{FF2B5EF4-FFF2-40B4-BE49-F238E27FC236}">
                <a16:creationId xmlns:a16="http://schemas.microsoft.com/office/drawing/2014/main" id="{B7D137CA-9861-41A1-802E-3CE6A54BC6F3}"/>
              </a:ext>
            </a:extLst>
          </p:cNvPr>
          <p:cNvSpPr txBox="1"/>
          <p:nvPr/>
        </p:nvSpPr>
        <p:spPr>
          <a:xfrm>
            <a:off x="-136578" y="426800"/>
            <a:ext cx="541203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1 . </a:t>
            </a:r>
            <a:r>
              <a:rPr lang="ko-KR" altLang="en-US" sz="3600" b="1" kern="0" spc="-500" dirty="0">
                <a:solidFill>
                  <a:srgbClr val="FD8A69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Mplus 1p Light" pitchFamily="34" charset="0"/>
              </a:rPr>
              <a:t>원도심 인구변화  분석</a:t>
            </a:r>
            <a:endParaRPr lang="en-US" altLang="ko-KR" sz="3600" b="1" kern="0" spc="-500" dirty="0">
              <a:solidFill>
                <a:srgbClr val="FD8A69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Mplus 1p Light" pitchFamily="34" charset="0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97F43B8D-CEE1-45FF-B260-FBC2F9E30143}"/>
              </a:ext>
            </a:extLst>
          </p:cNvPr>
          <p:cNvSpPr/>
          <p:nvPr/>
        </p:nvSpPr>
        <p:spPr>
          <a:xfrm>
            <a:off x="33762" y="9268037"/>
            <a:ext cx="399202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데이터 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</a:p>
          <a:p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청주시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거주인구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.csv </a:t>
            </a:r>
          </a:p>
          <a:p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26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격자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매핑용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en-US" altLang="ko-KR" sz="11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1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27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.청주시</a:t>
            </a:r>
            <a:r>
              <a:rPr lang="en-US" altLang="ko-KR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1100" dirty="0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도시재생계획구역.</a:t>
            </a:r>
            <a:r>
              <a:rPr lang="en-US" altLang="ko-KR" sz="1100" dirty="0" err="1">
                <a:solidFill>
                  <a:srgbClr val="00153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geojson</a:t>
            </a:r>
            <a:endParaRPr lang="en-US" altLang="ko-KR" sz="1100" dirty="0">
              <a:solidFill>
                <a:srgbClr val="00153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62B782A-43AF-406F-BDEE-F92C4F4A50C6}"/>
              </a:ext>
            </a:extLst>
          </p:cNvPr>
          <p:cNvSpPr txBox="1"/>
          <p:nvPr/>
        </p:nvSpPr>
        <p:spPr>
          <a:xfrm>
            <a:off x="181468" y="7959923"/>
            <a:ext cx="3505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고령인구 </a:t>
            </a:r>
            <a:r>
              <a:rPr lang="en-US" altLang="ko-KR" sz="11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60</a:t>
            </a:r>
            <a:r>
              <a:rPr lang="ko-KR" altLang="en-US" sz="11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대 이상 인구</a:t>
            </a:r>
            <a:endParaRPr lang="en-US" altLang="ko-KR" sz="11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1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비고령인구 </a:t>
            </a:r>
            <a:r>
              <a:rPr lang="en-US" altLang="ko-KR" sz="11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20</a:t>
            </a:r>
            <a:r>
              <a:rPr lang="ko-KR" altLang="en-US" sz="11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대 이상 </a:t>
            </a:r>
            <a:r>
              <a:rPr lang="en-US" altLang="ko-KR" sz="11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60</a:t>
            </a:r>
            <a:r>
              <a:rPr lang="ko-KR" altLang="en-US" sz="11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대 미만 인구</a:t>
            </a:r>
            <a:endParaRPr lang="en-US" altLang="ko-KR" sz="11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1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세계보건기구 기준</a:t>
            </a:r>
            <a:r>
              <a:rPr lang="en-US" altLang="ko-KR" sz="11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endParaRPr lang="ko-KR" altLang="en-US" sz="11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580BFAF-027C-4B87-8EE6-DB477D2BA0AC}"/>
              </a:ext>
            </a:extLst>
          </p:cNvPr>
          <p:cNvSpPr txBox="1"/>
          <p:nvPr/>
        </p:nvSpPr>
        <p:spPr>
          <a:xfrm>
            <a:off x="181468" y="8207742"/>
            <a:ext cx="334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endParaRPr lang="ko-KR" altLang="en-US" sz="1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85A2E637-F25F-4E71-BD82-BFA05A20816A}"/>
              </a:ext>
            </a:extLst>
          </p:cNvPr>
          <p:cNvSpPr/>
          <p:nvPr/>
        </p:nvSpPr>
        <p:spPr>
          <a:xfrm>
            <a:off x="11963400" y="1485900"/>
            <a:ext cx="1600200" cy="2525447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DA64DE8-0A40-460D-983F-468A72836ECD}"/>
              </a:ext>
            </a:extLst>
          </p:cNvPr>
          <p:cNvCxnSpPr>
            <a:cxnSpLocks/>
          </p:cNvCxnSpPr>
          <p:nvPr/>
        </p:nvCxnSpPr>
        <p:spPr>
          <a:xfrm>
            <a:off x="12002068" y="2147261"/>
            <a:ext cx="1374929" cy="1821664"/>
          </a:xfrm>
          <a:prstGeom prst="straightConnector1">
            <a:avLst/>
          </a:prstGeom>
          <a:ln w="57150">
            <a:solidFill>
              <a:srgbClr val="4A86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9A3B17F0-FB65-4266-87C3-C0BF28631E92}"/>
              </a:ext>
            </a:extLst>
          </p:cNvPr>
          <p:cNvSpPr/>
          <p:nvPr/>
        </p:nvSpPr>
        <p:spPr>
          <a:xfrm>
            <a:off x="8746516" y="1485900"/>
            <a:ext cx="1600200" cy="2496099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7C0A453B-88AF-4DAC-99A1-4077969BD056}"/>
              </a:ext>
            </a:extLst>
          </p:cNvPr>
          <p:cNvSpPr/>
          <p:nvPr/>
        </p:nvSpPr>
        <p:spPr>
          <a:xfrm>
            <a:off x="8783417" y="5769466"/>
            <a:ext cx="1600200" cy="2555210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AA763BF6-9A26-4EFC-A90C-5D3516A030E3}"/>
              </a:ext>
            </a:extLst>
          </p:cNvPr>
          <p:cNvCxnSpPr>
            <a:cxnSpLocks/>
          </p:cNvCxnSpPr>
          <p:nvPr/>
        </p:nvCxnSpPr>
        <p:spPr>
          <a:xfrm flipV="1">
            <a:off x="8865789" y="2872030"/>
            <a:ext cx="1400783" cy="32964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7D4FB048-C8DB-4460-BB99-68B4A298DA97}"/>
              </a:ext>
            </a:extLst>
          </p:cNvPr>
          <p:cNvCxnSpPr>
            <a:cxnSpLocks/>
          </p:cNvCxnSpPr>
          <p:nvPr/>
        </p:nvCxnSpPr>
        <p:spPr>
          <a:xfrm>
            <a:off x="8865789" y="7284935"/>
            <a:ext cx="1480927" cy="196207"/>
          </a:xfrm>
          <a:prstGeom prst="straightConnector1">
            <a:avLst/>
          </a:prstGeom>
          <a:ln w="57150">
            <a:solidFill>
              <a:srgbClr val="4A86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0065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/>
      <p:bldP spid="60" grpId="0"/>
      <p:bldP spid="31" grpId="0" animBg="1"/>
      <p:bldP spid="72" grpId="0" animBg="1"/>
      <p:bldP spid="83" grpId="0" animBg="1"/>
      <p:bldP spid="8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5769</TotalTime>
  <Words>3327</Words>
  <Application>Microsoft Office PowerPoint</Application>
  <PresentationFormat>사용자 지정</PresentationFormat>
  <Paragraphs>435</Paragraphs>
  <Slides>31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6" baseType="lpstr">
      <vt:lpstr>?? ??</vt:lpstr>
      <vt:lpstr>Black Han Sans</vt:lpstr>
      <vt:lpstr>Gmarket Sans Light</vt:lpstr>
      <vt:lpstr>Gmarket Sans Medium</vt:lpstr>
      <vt:lpstr>HY견고딕</vt:lpstr>
      <vt:lpstr>HY헤드라인M</vt:lpstr>
      <vt:lpstr>Mplus 1p Bold</vt:lpstr>
      <vt:lpstr>Mplus 1p Light</vt:lpstr>
      <vt:lpstr>나눔스퀘어 ExtraBold</vt:lpstr>
      <vt:lpstr>맑은 고딕</vt:lpstr>
      <vt:lpstr>휴먼둥근헤드라인</vt:lpstr>
      <vt:lpstr>휴먼모음T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user</cp:lastModifiedBy>
  <cp:revision>226</cp:revision>
  <dcterms:created xsi:type="dcterms:W3CDTF">2023-11-06T21:29:30Z</dcterms:created>
  <dcterms:modified xsi:type="dcterms:W3CDTF">2023-11-20T08:51:32Z</dcterms:modified>
</cp:coreProperties>
</file>